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4"/>
  </p:sldMasterIdLst>
  <p:notesMasterIdLst>
    <p:notesMasterId r:id="rId39"/>
  </p:notesMasterIdLst>
  <p:handoutMasterIdLst>
    <p:handoutMasterId r:id="rId40"/>
  </p:handoutMasterIdLst>
  <p:sldIdLst>
    <p:sldId id="334" r:id="rId5"/>
    <p:sldId id="354" r:id="rId6"/>
    <p:sldId id="360" r:id="rId7"/>
    <p:sldId id="361" r:id="rId8"/>
    <p:sldId id="362" r:id="rId9"/>
    <p:sldId id="341" r:id="rId10"/>
    <p:sldId id="376" r:id="rId11"/>
    <p:sldId id="343" r:id="rId12"/>
    <p:sldId id="344" r:id="rId13"/>
    <p:sldId id="340" r:id="rId14"/>
    <p:sldId id="377" r:id="rId15"/>
    <p:sldId id="345" r:id="rId16"/>
    <p:sldId id="372" r:id="rId17"/>
    <p:sldId id="364" r:id="rId18"/>
    <p:sldId id="365" r:id="rId19"/>
    <p:sldId id="366" r:id="rId20"/>
    <p:sldId id="351" r:id="rId21"/>
    <p:sldId id="367" r:id="rId22"/>
    <p:sldId id="368" r:id="rId23"/>
    <p:sldId id="369" r:id="rId24"/>
    <p:sldId id="356" r:id="rId25"/>
    <p:sldId id="370" r:id="rId26"/>
    <p:sldId id="373" r:id="rId27"/>
    <p:sldId id="374" r:id="rId28"/>
    <p:sldId id="347" r:id="rId29"/>
    <p:sldId id="346" r:id="rId30"/>
    <p:sldId id="353" r:id="rId31"/>
    <p:sldId id="348" r:id="rId32"/>
    <p:sldId id="352" r:id="rId33"/>
    <p:sldId id="355" r:id="rId34"/>
    <p:sldId id="358" r:id="rId35"/>
    <p:sldId id="359" r:id="rId36"/>
    <p:sldId id="350" r:id="rId37"/>
    <p:sldId id="349" r:id="rId38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94B"/>
    <a:srgbClr val="E84A27"/>
    <a:srgbClr val="BC342F"/>
    <a:srgbClr val="13284B"/>
    <a:srgbClr val="D23732"/>
    <a:srgbClr val="A42E27"/>
    <a:srgbClr val="6D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47" autoAdjust="0"/>
    <p:restoredTop sz="94501"/>
  </p:normalViewPr>
  <p:slideViewPr>
    <p:cSldViewPr snapToGrid="0" snapToObjects="1">
      <p:cViewPr varScale="1">
        <p:scale>
          <a:sx n="127" d="100"/>
          <a:sy n="127" d="100"/>
        </p:scale>
        <p:origin x="512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9" d="100"/>
          <a:sy n="119" d="100"/>
        </p:scale>
        <p:origin x="23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38C535-1546-B944-B55B-FB354AE995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59080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Illinois Business Consulting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5DD97-F051-9F40-8FD9-409459DC9A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52FA1-18BC-3D46-842E-F2DE8005AB31}" type="slidenum">
              <a:rPr lang="en-US" sz="1000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714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59080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ct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Illinois Business Consulting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3CAE711-B53E-984C-BD0C-9984282AB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8878F3D-6364-8344-BFE2-36DC4AF41CC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0" y="6513909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5CA9F75-A151-DD49-8E9E-6C39DDB4C9F7}" type="datetimeFigureOut">
              <a:rPr lang="en-US" smtClean="0"/>
              <a:pPr/>
              <a:t>4/27/2023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uilding.jpg">
            <a:extLst>
              <a:ext uri="{FF2B5EF4-FFF2-40B4-BE49-F238E27FC236}">
                <a16:creationId xmlns:a16="http://schemas.microsoft.com/office/drawing/2014/main" id="{0F3BCF4F-DFFA-2648-A12A-2384B5FB4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5FC7F4-2A5E-DF49-A868-DC3599060203}"/>
              </a:ext>
            </a:extLst>
          </p:cNvPr>
          <p:cNvSpPr/>
          <p:nvPr/>
        </p:nvSpPr>
        <p:spPr>
          <a:xfrm>
            <a:off x="0" y="3075546"/>
            <a:ext cx="9144000" cy="2067953"/>
          </a:xfrm>
          <a:prstGeom prst="rect">
            <a:avLst/>
          </a:prstGeom>
          <a:solidFill>
            <a:srgbClr val="D52C0E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F373C8-04F4-EC4F-8B9F-401FEF00CE93}"/>
              </a:ext>
            </a:extLst>
          </p:cNvPr>
          <p:cNvCxnSpPr/>
          <p:nvPr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0E10FAB1-4502-E541-B6EF-913D09D26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314284"/>
            <a:ext cx="8686800" cy="5909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48E742-3604-4A40-9CF2-5DB4258C6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117" y="4719264"/>
            <a:ext cx="3283767" cy="274320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816D66-92AD-0B4F-B32C-40BE751CC2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3920894"/>
            <a:ext cx="86868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94900E-7FF4-4243-A89B-23F21C033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120" y="533832"/>
            <a:ext cx="2270280" cy="472975"/>
          </a:xfrm>
          <a:prstGeom prst="rect">
            <a:avLst/>
          </a:prstGeom>
        </p:spPr>
      </p:pic>
      <p:pic>
        <p:nvPicPr>
          <p:cNvPr id="12" name="Picture 11" descr="Building.jpg">
            <a:extLst>
              <a:ext uri="{FF2B5EF4-FFF2-40B4-BE49-F238E27FC236}">
                <a16:creationId xmlns:a16="http://schemas.microsoft.com/office/drawing/2014/main" id="{BA7DFF96-A4D7-9740-8CAB-8DDB3B6A8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19F7AC4-2948-864E-B677-F5F54986D68C}"/>
              </a:ext>
            </a:extLst>
          </p:cNvPr>
          <p:cNvSpPr/>
          <p:nvPr/>
        </p:nvSpPr>
        <p:spPr>
          <a:xfrm>
            <a:off x="0" y="3075546"/>
            <a:ext cx="9144000" cy="2067953"/>
          </a:xfrm>
          <a:prstGeom prst="rect">
            <a:avLst/>
          </a:prstGeom>
          <a:solidFill>
            <a:srgbClr val="D52C0E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737840-DEEC-BB43-A5D6-0059C474BD45}"/>
              </a:ext>
            </a:extLst>
          </p:cNvPr>
          <p:cNvCxnSpPr/>
          <p:nvPr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AB66F23-4C45-5E4E-92C6-15F8654F2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117" y="4719264"/>
            <a:ext cx="3283767" cy="2743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D8133C-86FA-ED4E-BFE7-699F59F3D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120" y="533832"/>
            <a:ext cx="2270280" cy="472975"/>
          </a:xfrm>
          <a:prstGeom prst="rect">
            <a:avLst/>
          </a:prstGeom>
        </p:spPr>
      </p:pic>
      <p:pic>
        <p:nvPicPr>
          <p:cNvPr id="18" name="Picture 17" descr="Building.jpg">
            <a:extLst>
              <a:ext uri="{FF2B5EF4-FFF2-40B4-BE49-F238E27FC236}">
                <a16:creationId xmlns:a16="http://schemas.microsoft.com/office/drawing/2014/main" id="{A40AFD70-0C69-A443-A783-F5DADA2B0A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2A60D2D-D0F3-6B44-ABEA-4E1B3B169B3B}"/>
              </a:ext>
            </a:extLst>
          </p:cNvPr>
          <p:cNvSpPr/>
          <p:nvPr userDrawn="1"/>
        </p:nvSpPr>
        <p:spPr>
          <a:xfrm>
            <a:off x="0" y="3075546"/>
            <a:ext cx="9144000" cy="2067953"/>
          </a:xfrm>
          <a:prstGeom prst="rect">
            <a:avLst/>
          </a:prstGeom>
          <a:solidFill>
            <a:srgbClr val="D52C0E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FE4AA0D-CD2C-A44D-8B8D-5D2AE06EC057}"/>
              </a:ext>
            </a:extLst>
          </p:cNvPr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4815842-2978-994A-AAF8-0E9F1317D68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0120" y="533832"/>
            <a:ext cx="2270280" cy="472975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DA01A40-3850-AB4A-9685-226493911664}"/>
              </a:ext>
            </a:extLst>
          </p:cNvPr>
          <p:cNvSpPr txBox="1">
            <a:spLocks/>
          </p:cNvSpPr>
          <p:nvPr userDrawn="1"/>
        </p:nvSpPr>
        <p:spPr>
          <a:xfrm>
            <a:off x="112986" y="4929352"/>
            <a:ext cx="2351690" cy="2141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5334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IF interi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0" y="1399350"/>
            <a:ext cx="9144000" cy="2344801"/>
          </a:xfrm>
          <a:prstGeom prst="rect">
            <a:avLst/>
          </a:prstGeom>
          <a:solidFill>
            <a:srgbClr val="D52C0E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85950"/>
            <a:ext cx="8686800" cy="685800"/>
          </a:xfrm>
        </p:spPr>
        <p:txBody>
          <a:bodyPr rIns="0" bIns="91440" anchor="b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2571750"/>
            <a:ext cx="8686800" cy="833438"/>
          </a:xfrm>
        </p:spPr>
        <p:txBody>
          <a:bodyPr tIns="91440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Month ## ####, ##:##–##:## AM/PM</a:t>
            </a:r>
          </a:p>
          <a:p>
            <a:r>
              <a:rPr lang="en-US" dirty="0"/>
              <a:t>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9A8B3-F42D-1349-BF79-14767585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20" y="533832"/>
            <a:ext cx="2267712" cy="472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859708-ED06-B341-B81A-185FA4230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117" y="4719264"/>
            <a:ext cx="3283767" cy="274320"/>
          </a:xfrm>
          <a:prstGeom prst="rect">
            <a:avLst/>
          </a:prstGeom>
          <a:effectLst>
            <a:outerShdw blurRad="203200" sx="104000" sy="104000" algn="ctr" rotWithShape="0">
              <a:prstClr val="black">
                <a:alpha val="76000"/>
              </a:prstClr>
            </a:outerShdw>
          </a:effectLst>
        </p:spPr>
      </p:pic>
      <p:pic>
        <p:nvPicPr>
          <p:cNvPr id="8" name="Picture 7" descr="BIF interior.jpg">
            <a:extLst>
              <a:ext uri="{FF2B5EF4-FFF2-40B4-BE49-F238E27FC236}">
                <a16:creationId xmlns:a16="http://schemas.microsoft.com/office/drawing/2014/main" id="{9095CB4F-07E6-514B-A6BA-E37D007FA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1051C1-3C4A-114A-BEAA-F85C009B68F4}"/>
              </a:ext>
            </a:extLst>
          </p:cNvPr>
          <p:cNvSpPr/>
          <p:nvPr/>
        </p:nvSpPr>
        <p:spPr>
          <a:xfrm>
            <a:off x="0" y="1399350"/>
            <a:ext cx="9144000" cy="2344801"/>
          </a:xfrm>
          <a:prstGeom prst="rect">
            <a:avLst/>
          </a:prstGeom>
          <a:solidFill>
            <a:srgbClr val="D52C0E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4D7EB-5F18-7C4D-AED3-FEF1DCAE0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20" y="533832"/>
            <a:ext cx="2267712" cy="472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03D9DB-E592-9B47-AF44-597DFFA73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117" y="4719264"/>
            <a:ext cx="3283767" cy="274320"/>
          </a:xfrm>
          <a:prstGeom prst="rect">
            <a:avLst/>
          </a:prstGeom>
          <a:effectLst>
            <a:outerShdw blurRad="203200" sx="104000" sy="104000" algn="ctr" rotWithShape="0">
              <a:prstClr val="black">
                <a:alpha val="76000"/>
              </a:prstClr>
            </a:outerShdw>
          </a:effectLst>
        </p:spPr>
      </p:pic>
      <p:pic>
        <p:nvPicPr>
          <p:cNvPr id="14" name="Picture 13" descr="BIF interior.jpg">
            <a:extLst>
              <a:ext uri="{FF2B5EF4-FFF2-40B4-BE49-F238E27FC236}">
                <a16:creationId xmlns:a16="http://schemas.microsoft.com/office/drawing/2014/main" id="{EC07C181-72FE-D545-BB07-1BBA17290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DC9D46-0A4D-204F-90BA-37A1D89585B9}"/>
              </a:ext>
            </a:extLst>
          </p:cNvPr>
          <p:cNvSpPr/>
          <p:nvPr userDrawn="1"/>
        </p:nvSpPr>
        <p:spPr>
          <a:xfrm>
            <a:off x="0" y="1399350"/>
            <a:ext cx="9144000" cy="2344801"/>
          </a:xfrm>
          <a:prstGeom prst="rect">
            <a:avLst/>
          </a:prstGeom>
          <a:solidFill>
            <a:srgbClr val="D52C0E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37267A-B842-2B40-ABC4-CB938248A7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120" y="533832"/>
            <a:ext cx="2267712" cy="47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12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2880" userDrawn="1">
          <p15:clr>
            <a:srgbClr val="FBAE40"/>
          </p15:clr>
        </p15:guide>
        <p15:guide id="6" orient="horz" pos="162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Main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448F4C-8663-4CDF-8EAD-3FC5DBD6AA7F}"/>
              </a:ext>
            </a:extLst>
          </p:cNvPr>
          <p:cNvSpPr/>
          <p:nvPr/>
        </p:nvSpPr>
        <p:spPr>
          <a:xfrm>
            <a:off x="7395210" y="0"/>
            <a:ext cx="1748790" cy="929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549400"/>
            <a:ext cx="7772400" cy="1022350"/>
          </a:xfrm>
        </p:spPr>
        <p:txBody>
          <a:bodyPr rIns="0" bIns="91440" anchor="b">
            <a:noAutofit/>
          </a:bodyPr>
          <a:lstStyle>
            <a:lvl1pPr algn="l">
              <a:defRPr sz="3200" b="1" cap="none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71750"/>
            <a:ext cx="7772400" cy="1125537"/>
          </a:xfrm>
        </p:spPr>
        <p:txBody>
          <a:bodyPr tIns="91440" anchor="t"/>
          <a:lstStyle>
            <a:lvl1pPr marL="0" indent="0">
              <a:spcBef>
                <a:spcPts val="0"/>
              </a:spcBef>
              <a:spcAft>
                <a:spcPts val="400"/>
              </a:spcAft>
              <a:buFont typeface="+mj-lt"/>
              <a:buNone/>
              <a:defRPr sz="20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C11C08-32E6-4BC6-A385-B6887C50F8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F5876-C7DC-439A-A1DA-D553700E3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fld id="{2154EA64-C67A-624C-A147-549F97A9164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Block I blue.tif">
            <a:extLst>
              <a:ext uri="{FF2B5EF4-FFF2-40B4-BE49-F238E27FC236}">
                <a16:creationId xmlns:a16="http://schemas.microsoft.com/office/drawing/2014/main" id="{AF3E17EB-41DE-DF4E-A63C-D4098CB3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807" y="206374"/>
            <a:ext cx="316593" cy="45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B851E3-B648-684E-A084-75A83CCFFDE5}"/>
              </a:ext>
            </a:extLst>
          </p:cNvPr>
          <p:cNvSpPr/>
          <p:nvPr/>
        </p:nvSpPr>
        <p:spPr>
          <a:xfrm>
            <a:off x="7395210" y="0"/>
            <a:ext cx="1748790" cy="929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9" name="Picture 8" descr="Block I blue.tif">
            <a:extLst>
              <a:ext uri="{FF2B5EF4-FFF2-40B4-BE49-F238E27FC236}">
                <a16:creationId xmlns:a16="http://schemas.microsoft.com/office/drawing/2014/main" id="{6B7D8DEC-DD39-C646-B93E-D9D38813E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807" y="206374"/>
            <a:ext cx="316593" cy="457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ABBF55-3887-7142-BA98-D27ACDEA5886}"/>
              </a:ext>
            </a:extLst>
          </p:cNvPr>
          <p:cNvSpPr/>
          <p:nvPr userDrawn="1"/>
        </p:nvSpPr>
        <p:spPr>
          <a:xfrm>
            <a:off x="6625690" y="114129"/>
            <a:ext cx="1748790" cy="929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1" name="Picture 10" descr="Block I blue.tif">
            <a:extLst>
              <a:ext uri="{FF2B5EF4-FFF2-40B4-BE49-F238E27FC236}">
                <a16:creationId xmlns:a16="http://schemas.microsoft.com/office/drawing/2014/main" id="{98D3460F-E542-AA45-A876-DCC933E837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8807" y="206374"/>
            <a:ext cx="31659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60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549400"/>
            <a:ext cx="7772400" cy="1022350"/>
          </a:xfrm>
        </p:spPr>
        <p:txBody>
          <a:bodyPr rIns="0" bIns="91440" anchor="b">
            <a:noAutofit/>
          </a:bodyPr>
          <a:lstStyle>
            <a:lvl1pPr algn="l">
              <a:defRPr sz="3200" b="1" cap="none" spc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71750"/>
            <a:ext cx="7772400" cy="1125537"/>
          </a:xfrm>
        </p:spPr>
        <p:txBody>
          <a:bodyPr tIns="91440" anchor="t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154EA64-C67A-624C-A147-549F97A916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857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8600" y="4476750"/>
            <a:ext cx="8686800" cy="457200"/>
          </a:xfrm>
          <a:ln w="9525">
            <a:solidFill>
              <a:schemeClr val="tx1"/>
            </a:solidFill>
          </a:ln>
        </p:spPr>
        <p:txBody>
          <a:bodyPr lIns="457200" tIns="91440" rIns="457200" bIns="9144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154EA64-C67A-624C-A147-549F97A916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273762-37B0-8943-A127-79042FB9B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9550"/>
            <a:ext cx="7683500" cy="545464"/>
          </a:xfrm>
        </p:spPr>
        <p:txBody>
          <a:bodyPr tIns="0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112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orient="horz" pos="2724" userDrawn="1">
          <p15:clr>
            <a:srgbClr val="F26B43"/>
          </p15:clr>
        </p15:guide>
        <p15:guide id="13" pos="2808" userDrawn="1">
          <p15:clr>
            <a:srgbClr val="FDE53C"/>
          </p15:clr>
        </p15:guide>
        <p15:guide id="14" pos="2952" userDrawn="1">
          <p15:clr>
            <a:srgbClr val="FDE53C"/>
          </p15:clr>
        </p15:guide>
        <p15:guide id="15" orient="horz" pos="612" userDrawn="1">
          <p15:clr>
            <a:srgbClr val="F26B43"/>
          </p15:clr>
        </p15:guide>
        <p15:guide id="16" orient="horz" pos="162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52609"/>
            <a:ext cx="7661910" cy="618941"/>
          </a:xfrm>
        </p:spPr>
        <p:txBody>
          <a:bodyPr tIns="0" rIns="0" bIns="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8600" y="4476750"/>
            <a:ext cx="8686800" cy="457200"/>
          </a:xfrm>
          <a:ln w="9525">
            <a:solidFill>
              <a:schemeClr val="tx1"/>
            </a:solidFill>
          </a:ln>
        </p:spPr>
        <p:txBody>
          <a:bodyPr lIns="457200" tIns="91440" rIns="457200" bIns="9144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209550"/>
            <a:ext cx="4016375" cy="137160"/>
          </a:xfrm>
        </p:spPr>
        <p:txBody>
          <a:bodyPr/>
          <a:lstStyle>
            <a:lvl1pPr marL="0" indent="0">
              <a:buNone/>
              <a:defRPr sz="1000" b="1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154EA64-C67A-624C-A147-549F97A916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88035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>
        <p15:guide id="1" orient="horz" pos="2724">
          <p15:clr>
            <a:srgbClr val="F26B43"/>
          </p15:clr>
        </p15:guide>
        <p15:guide id="2" pos="2808">
          <p15:clr>
            <a:srgbClr val="FDE53C"/>
          </p15:clr>
        </p15:guide>
        <p15:guide id="3" pos="2952">
          <p15:clr>
            <a:srgbClr val="FDE53C"/>
          </p15:clr>
        </p15:guide>
        <p15:guide id="4" orient="horz" pos="612">
          <p15:clr>
            <a:srgbClr val="F26B43"/>
          </p15:clr>
        </p15:guide>
        <p15:guide id="5" orient="horz" pos="636">
          <p15:clr>
            <a:srgbClr val="FBAE40"/>
          </p15:clr>
        </p15:guide>
        <p15:guide id="6" orient="horz" pos="16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9549"/>
            <a:ext cx="8686800" cy="682625"/>
          </a:xfrm>
          <a:prstGeom prst="rect">
            <a:avLst/>
          </a:prstGeom>
        </p:spPr>
        <p:txBody>
          <a:bodyPr vert="horz" lIns="0" tIns="0" rIns="109728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23950"/>
            <a:ext cx="8686800" cy="381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28600" y="4933950"/>
            <a:ext cx="3657600" cy="18573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858000" y="4933950"/>
            <a:ext cx="2057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154EA64-C67A-624C-A147-549F97A9164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Illinois-Logo-Full-Color-RGB.png">
            <a:extLst>
              <a:ext uri="{FF2B5EF4-FFF2-40B4-BE49-F238E27FC236}">
                <a16:creationId xmlns:a16="http://schemas.microsoft.com/office/drawing/2014/main" id="{07642225-FFFF-814C-A6CA-D024637DC9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9414" y="206375"/>
            <a:ext cx="315986" cy="457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6A43BC-5394-AD4D-87D7-CFFCA3A4702A}"/>
              </a:ext>
            </a:extLst>
          </p:cNvPr>
          <p:cNvCxnSpPr/>
          <p:nvPr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Illinois-Logo-Full-Color-RGB.png">
            <a:extLst>
              <a:ext uri="{FF2B5EF4-FFF2-40B4-BE49-F238E27FC236}">
                <a16:creationId xmlns:a16="http://schemas.microsoft.com/office/drawing/2014/main" id="{519786A5-1B43-8345-BCA9-9EED50F118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9414" y="206375"/>
            <a:ext cx="315986" cy="4572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78324C-0DDC-964A-8E80-A2384E613E16}"/>
              </a:ext>
            </a:extLst>
          </p:cNvPr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Illinois-Logo-Full-Color-RGB.png">
            <a:extLst>
              <a:ext uri="{FF2B5EF4-FFF2-40B4-BE49-F238E27FC236}">
                <a16:creationId xmlns:a16="http://schemas.microsoft.com/office/drawing/2014/main" id="{9C8779D1-72EB-DF44-BE14-9693CEA4D32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599414" y="206375"/>
            <a:ext cx="315986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02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2"/>
        </a:buClr>
        <a:buSzPct val="70000"/>
        <a:buFont typeface="Wingdings" pitchFamily="2" charset="2"/>
        <a:buChar char="q"/>
        <a:defRPr sz="1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9" orient="horz" pos="3108" userDrawn="1">
          <p15:clr>
            <a:srgbClr val="F26B43"/>
          </p15:clr>
        </p15:guide>
        <p15:guide id="10" pos="144" userDrawn="1">
          <p15:clr>
            <a:srgbClr val="F26B43"/>
          </p15:clr>
        </p15:guide>
        <p15:guide id="11" pos="5616" userDrawn="1">
          <p15:clr>
            <a:srgbClr val="F26B43"/>
          </p15:clr>
        </p15:guide>
        <p15:guide id="12" orient="horz" pos="1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C428D-60E9-5E42-BDC5-F0867991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609749"/>
            <a:ext cx="8686800" cy="590931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ext </a:t>
            </a:r>
            <a:r>
              <a:rPr lang="en-US" dirty="0"/>
              <a:t>Analysis of </a:t>
            </a:r>
            <a:r>
              <a:rPr lang="en-US" dirty="0" err="1"/>
              <a:t>ChatGpt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on Twitter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A195A-9B3F-C743-B8AC-3D7EEAA070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4200680"/>
            <a:ext cx="8686800" cy="457200"/>
          </a:xfrm>
        </p:spPr>
        <p:txBody>
          <a:bodyPr/>
          <a:lstStyle/>
          <a:p>
            <a:r>
              <a:rPr lang="en-US" dirty="0"/>
              <a:t>Group 6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9ABA0A-7F5C-2B01-19FB-57819E359356}"/>
              </a:ext>
            </a:extLst>
          </p:cNvPr>
          <p:cNvSpPr txBox="1"/>
          <p:nvPr/>
        </p:nvSpPr>
        <p:spPr>
          <a:xfrm>
            <a:off x="228600" y="4542020"/>
            <a:ext cx="8435715" cy="391930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noAutofit/>
          </a:bodyPr>
          <a:lstStyle/>
          <a:p>
            <a:pPr algn="l"/>
            <a:r>
              <a:rPr lang="en-US" altLang="zh-CN" sz="1100" dirty="0">
                <a:solidFill>
                  <a:schemeClr val="bg1"/>
                </a:solidFill>
              </a:rPr>
              <a:t>Team members: </a:t>
            </a:r>
            <a:r>
              <a:rPr lang="en-US" altLang="zh-CN" sz="1100" dirty="0" err="1">
                <a:solidFill>
                  <a:schemeClr val="bg1"/>
                </a:solidFill>
              </a:rPr>
              <a:t>Xiying</a:t>
            </a:r>
            <a:r>
              <a:rPr lang="en-US" altLang="zh-CN" sz="1100" dirty="0">
                <a:solidFill>
                  <a:schemeClr val="bg1"/>
                </a:solidFill>
              </a:rPr>
              <a:t> Zhao, </a:t>
            </a:r>
            <a:r>
              <a:rPr lang="en-US" altLang="zh-CN" sz="1100" dirty="0" err="1">
                <a:solidFill>
                  <a:schemeClr val="bg1"/>
                </a:solidFill>
              </a:rPr>
              <a:t>Yanfei</a:t>
            </a:r>
            <a:r>
              <a:rPr lang="en-US" altLang="zh-CN" sz="1100" dirty="0">
                <a:solidFill>
                  <a:schemeClr val="bg1"/>
                </a:solidFill>
              </a:rPr>
              <a:t>(Catherine) Wu, Jiahe Yu, Crystal Wang, Bill Bi, </a:t>
            </a:r>
            <a:r>
              <a:rPr lang="en-US" altLang="zh-CN" sz="1100" dirty="0" err="1">
                <a:solidFill>
                  <a:schemeClr val="bg1"/>
                </a:solidFill>
              </a:rPr>
              <a:t>Kakani</a:t>
            </a:r>
            <a:r>
              <a:rPr lang="en-US" altLang="zh-CN" sz="1100" dirty="0">
                <a:solidFill>
                  <a:schemeClr val="bg1"/>
                </a:solidFill>
              </a:rPr>
              <a:t> Pranavi 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31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6EC57-4BD0-8148-BB3A-29CA46C0EC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4EA64-C67A-624C-A147-549F97A9164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6" name="Text Box 56" descr="© INSCALE GmbH, 26.05.2010&#10;http://www.presentationload.com/"/>
          <p:cNvSpPr txBox="1">
            <a:spLocks noChangeArrowheads="1"/>
          </p:cNvSpPr>
          <p:nvPr/>
        </p:nvSpPr>
        <p:spPr bwMode="gray">
          <a:xfrm>
            <a:off x="966491" y="1863335"/>
            <a:ext cx="137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1">
                <a:solidFill>
                  <a:srgbClr val="13284B"/>
                </a:solidFill>
                <a:latin typeface="Arial" panose="020B0604020202020204"/>
                <a:cs typeface="Arial"/>
              </a:rPr>
              <a:t>Change date format</a:t>
            </a:r>
            <a:endParaRPr kumimoji="0" lang="en-US" sz="1100" b="1" i="0" u="none" strike="noStrike" kern="1200" cap="none" spc="0" normalizeH="0" baseline="0" noProof="1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B82BE4D-F9ED-B243-A645-A24AD3D886CA}"/>
              </a:ext>
            </a:extLst>
          </p:cNvPr>
          <p:cNvGrpSpPr>
            <a:grpSpLocks noChangeAspect="1"/>
          </p:cNvGrpSpPr>
          <p:nvPr/>
        </p:nvGrpSpPr>
        <p:grpSpPr>
          <a:xfrm>
            <a:off x="228600" y="2110230"/>
            <a:ext cx="8686800" cy="502280"/>
            <a:chOff x="505063" y="2780235"/>
            <a:chExt cx="4800323" cy="470297"/>
          </a:xfrm>
        </p:grpSpPr>
        <p:sp>
          <p:nvSpPr>
            <p:cNvPr id="16" name="AutoShape 60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505063" y="2865502"/>
              <a:ext cx="370106" cy="385030"/>
            </a:xfrm>
            <a:prstGeom prst="chevron">
              <a:avLst>
                <a:gd name="adj" fmla="val 39616"/>
              </a:avLst>
            </a:prstGeom>
            <a:solidFill>
              <a:schemeClr val="accent5"/>
            </a:solidFill>
            <a:ln w="9525">
              <a:solidFill>
                <a:schemeClr val="accent5"/>
              </a:solidFill>
              <a:miter lim="800000"/>
              <a:headEnd/>
              <a:tailEnd/>
            </a:ln>
            <a:effectLst/>
          </p:spPr>
          <p:txBody>
            <a:bodyPr lIns="54000" tIns="0" rIns="0" bIns="0" anchor="ctr"/>
            <a:lstStyle/>
            <a:p>
              <a:pPr marL="66675" marR="0" lvl="0" indent="-66675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>
                  <a:srgbClr val="FFFFFF">
                    <a:lumMod val="50000"/>
                  </a:srgbClr>
                </a:buClr>
                <a:buSzPct val="80000"/>
                <a:buFontTx/>
                <a:buNone/>
                <a:tabLst>
                  <a:tab pos="271463" algn="r"/>
                  <a:tab pos="807244" algn="r"/>
                  <a:tab pos="1343025" algn="r"/>
                  <a:tab pos="1885950" algn="r"/>
                  <a:tab pos="2421731" algn="r"/>
                  <a:tab pos="2957513" algn="r"/>
                  <a:tab pos="3500438" algn="r"/>
                  <a:tab pos="4036219" algn="r"/>
                  <a:tab pos="4572000" algn="r"/>
                  <a:tab pos="5114925" algn="r"/>
                  <a:tab pos="5650706" algn="r"/>
                </a:tabLst>
                <a:defRPr/>
              </a:pPr>
              <a:endParaRPr kumimoji="0" lang="en-GB" sz="1500" b="1" i="0" u="none" strike="noStrike" kern="1200" cap="none" spc="0" normalizeH="0" baseline="0" noProof="1">
                <a:ln>
                  <a:noFill/>
                </a:ln>
                <a:solidFill>
                  <a:srgbClr val="13284B">
                    <a:lumMod val="65000"/>
                    <a:lumOff val="35000"/>
                  </a:srgbClr>
                </a:solidFill>
                <a:effectLst>
                  <a:innerShdw blurRad="63500" dist="635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17" name="AutoShape 6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781523" y="2865502"/>
              <a:ext cx="370106" cy="385030"/>
            </a:xfrm>
            <a:prstGeom prst="chevron">
              <a:avLst>
                <a:gd name="adj" fmla="val 39616"/>
              </a:avLst>
            </a:prstGeom>
            <a:solidFill>
              <a:schemeClr val="accent5"/>
            </a:solidFill>
            <a:ln w="9525">
              <a:solidFill>
                <a:schemeClr val="accent5"/>
              </a:solidFill>
              <a:miter lim="800000"/>
              <a:headEnd/>
              <a:tailEnd/>
            </a:ln>
            <a:effectLst/>
          </p:spPr>
          <p:txBody>
            <a:bodyPr lIns="54000" tIns="0" rIns="0" bIns="0" anchor="ctr"/>
            <a:lstStyle/>
            <a:p>
              <a:pPr marL="66675" marR="0" lvl="0" indent="-66675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>
                  <a:srgbClr val="FFFFFF">
                    <a:lumMod val="50000"/>
                  </a:srgbClr>
                </a:buClr>
                <a:buSzPct val="80000"/>
                <a:buFontTx/>
                <a:buNone/>
                <a:tabLst>
                  <a:tab pos="271463" algn="r"/>
                  <a:tab pos="807244" algn="r"/>
                  <a:tab pos="1343025" algn="r"/>
                  <a:tab pos="1885950" algn="r"/>
                  <a:tab pos="2421731" algn="r"/>
                  <a:tab pos="2957513" algn="r"/>
                  <a:tab pos="3500438" algn="r"/>
                  <a:tab pos="4036219" algn="r"/>
                  <a:tab pos="4572000" algn="r"/>
                  <a:tab pos="5114925" algn="r"/>
                  <a:tab pos="5650706" algn="r"/>
                </a:tabLst>
                <a:defRPr/>
              </a:pPr>
              <a:endParaRPr kumimoji="0" lang="en-GB" sz="1500" b="1" i="0" u="none" strike="noStrike" kern="1200" cap="none" spc="0" normalizeH="0" baseline="0" noProof="1">
                <a:ln>
                  <a:noFill/>
                </a:ln>
                <a:solidFill>
                  <a:srgbClr val="13284B">
                    <a:lumMod val="65000"/>
                    <a:lumOff val="35000"/>
                  </a:srgbClr>
                </a:solidFill>
                <a:effectLst>
                  <a:innerShdw blurRad="63500" dist="635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18" name="AutoShape 62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1057984" y="2865502"/>
              <a:ext cx="371750" cy="385030"/>
            </a:xfrm>
            <a:prstGeom prst="chevron">
              <a:avLst>
                <a:gd name="adj" fmla="val 39616"/>
              </a:avLst>
            </a:prstGeom>
            <a:solidFill>
              <a:schemeClr val="accent5"/>
            </a:solidFill>
            <a:ln w="9525">
              <a:solidFill>
                <a:schemeClr val="accent5"/>
              </a:solidFill>
              <a:miter lim="800000"/>
              <a:headEnd/>
              <a:tailEnd/>
            </a:ln>
            <a:effectLst/>
          </p:spPr>
          <p:txBody>
            <a:bodyPr lIns="54000" tIns="0" rIns="0" bIns="0" anchor="ctr"/>
            <a:lstStyle/>
            <a:p>
              <a:pPr marL="66675" marR="0" lvl="0" indent="-66675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>
                  <a:srgbClr val="FFFFFF">
                    <a:lumMod val="50000"/>
                  </a:srgbClr>
                </a:buClr>
                <a:buSzPct val="80000"/>
                <a:buFontTx/>
                <a:buNone/>
                <a:tabLst>
                  <a:tab pos="271463" algn="r"/>
                  <a:tab pos="807244" algn="r"/>
                  <a:tab pos="1343025" algn="r"/>
                  <a:tab pos="1885950" algn="r"/>
                  <a:tab pos="2421731" algn="r"/>
                  <a:tab pos="2957513" algn="r"/>
                  <a:tab pos="3500438" algn="r"/>
                  <a:tab pos="4036219" algn="r"/>
                  <a:tab pos="4572000" algn="r"/>
                  <a:tab pos="5114925" algn="r"/>
                  <a:tab pos="5650706" algn="r"/>
                </a:tabLst>
                <a:defRPr/>
              </a:pPr>
              <a:endParaRPr kumimoji="0" lang="en-GB" sz="1500" b="1" i="0" u="none" strike="noStrike" kern="1200" cap="none" spc="0" normalizeH="0" baseline="0" noProof="1">
                <a:ln>
                  <a:noFill/>
                </a:ln>
                <a:solidFill>
                  <a:srgbClr val="13284B">
                    <a:lumMod val="65000"/>
                    <a:lumOff val="35000"/>
                  </a:srgbClr>
                </a:solidFill>
                <a:effectLst>
                  <a:innerShdw blurRad="63500" dist="635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19" name="AutoShape 63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1336088" y="2865502"/>
              <a:ext cx="370106" cy="385030"/>
            </a:xfrm>
            <a:prstGeom prst="chevron">
              <a:avLst>
                <a:gd name="adj" fmla="val 39616"/>
              </a:avLst>
            </a:prstGeom>
            <a:solidFill>
              <a:schemeClr val="accent5"/>
            </a:solidFill>
            <a:ln w="9525">
              <a:solidFill>
                <a:schemeClr val="accent5"/>
              </a:solidFill>
              <a:miter lim="800000"/>
              <a:headEnd/>
              <a:tailEnd/>
            </a:ln>
            <a:effectLst/>
          </p:spPr>
          <p:txBody>
            <a:bodyPr lIns="54000" tIns="0" rIns="0" bIns="0" anchor="ctr"/>
            <a:lstStyle/>
            <a:p>
              <a:pPr marL="66675" marR="0" lvl="0" indent="-66675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>
                  <a:srgbClr val="FFFFFF">
                    <a:lumMod val="50000"/>
                  </a:srgbClr>
                </a:buClr>
                <a:buSzPct val="80000"/>
                <a:buFontTx/>
                <a:buNone/>
                <a:tabLst>
                  <a:tab pos="271463" algn="r"/>
                  <a:tab pos="807244" algn="r"/>
                  <a:tab pos="1343025" algn="r"/>
                  <a:tab pos="1885950" algn="r"/>
                  <a:tab pos="2421731" algn="r"/>
                  <a:tab pos="2957513" algn="r"/>
                  <a:tab pos="3500438" algn="r"/>
                  <a:tab pos="4036219" algn="r"/>
                  <a:tab pos="4572000" algn="r"/>
                  <a:tab pos="5114925" algn="r"/>
                  <a:tab pos="5650706" algn="r"/>
                </a:tabLst>
                <a:defRPr/>
              </a:pPr>
              <a:endParaRPr kumimoji="0" lang="en-GB" sz="1500" b="1" i="0" u="none" strike="noStrike" kern="1200" cap="none" spc="0" normalizeH="0" baseline="0" noProof="1">
                <a:ln>
                  <a:noFill/>
                </a:ln>
                <a:solidFill>
                  <a:srgbClr val="13284B">
                    <a:lumMod val="65000"/>
                    <a:lumOff val="35000"/>
                  </a:srgbClr>
                </a:solidFill>
                <a:effectLst>
                  <a:innerShdw blurRad="63500" dist="635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20" name="AutoShape 65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1612551" y="2865502"/>
              <a:ext cx="370106" cy="385030"/>
            </a:xfrm>
            <a:prstGeom prst="chevron">
              <a:avLst>
                <a:gd name="adj" fmla="val 39616"/>
              </a:avLst>
            </a:prstGeom>
            <a:solidFill>
              <a:schemeClr val="accent5"/>
            </a:solidFill>
            <a:ln w="9525">
              <a:solidFill>
                <a:schemeClr val="accent5"/>
              </a:solidFill>
              <a:miter lim="800000"/>
              <a:headEnd/>
              <a:tailEnd/>
            </a:ln>
            <a:effectLst/>
          </p:spPr>
          <p:txBody>
            <a:bodyPr lIns="54000" tIns="0" rIns="0" bIns="0" anchor="ctr"/>
            <a:lstStyle/>
            <a:p>
              <a:pPr marL="66675" marR="0" lvl="0" indent="-66675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>
                  <a:srgbClr val="FFFFFF">
                    <a:lumMod val="50000"/>
                  </a:srgbClr>
                </a:buClr>
                <a:buSzPct val="80000"/>
                <a:buFontTx/>
                <a:buNone/>
                <a:tabLst>
                  <a:tab pos="271463" algn="r"/>
                  <a:tab pos="807244" algn="r"/>
                  <a:tab pos="1343025" algn="r"/>
                  <a:tab pos="1885950" algn="r"/>
                  <a:tab pos="2421731" algn="r"/>
                  <a:tab pos="2957513" algn="r"/>
                  <a:tab pos="3500438" algn="r"/>
                  <a:tab pos="4036219" algn="r"/>
                  <a:tab pos="4572000" algn="r"/>
                  <a:tab pos="5114925" algn="r"/>
                  <a:tab pos="5650706" algn="r"/>
                </a:tabLst>
                <a:defRPr/>
              </a:pPr>
              <a:endParaRPr kumimoji="0" lang="en-GB" sz="1500" b="1" i="0" u="none" strike="noStrike" kern="1200" cap="none" spc="0" normalizeH="0" baseline="0" noProof="1">
                <a:ln>
                  <a:noFill/>
                </a:ln>
                <a:solidFill>
                  <a:srgbClr val="13284B">
                    <a:lumMod val="65000"/>
                    <a:lumOff val="35000"/>
                  </a:srgbClr>
                </a:solidFill>
                <a:effectLst>
                  <a:innerShdw blurRad="63500" dist="635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1821472" y="2780235"/>
              <a:ext cx="437842" cy="470297"/>
            </a:xfrm>
            <a:custGeom>
              <a:avLst/>
              <a:gdLst/>
              <a:ahLst/>
              <a:cxnLst>
                <a:cxn ang="0">
                  <a:pos x="316" y="159"/>
                </a:cxn>
                <a:cxn ang="0">
                  <a:pos x="316" y="159"/>
                </a:cxn>
                <a:cxn ang="0">
                  <a:pos x="217" y="0"/>
                </a:cxn>
                <a:cxn ang="0">
                  <a:pos x="0" y="0"/>
                </a:cxn>
                <a:cxn ang="0">
                  <a:pos x="59" y="95"/>
                </a:cxn>
                <a:cxn ang="0">
                  <a:pos x="59" y="95"/>
                </a:cxn>
                <a:cxn ang="0">
                  <a:pos x="201" y="319"/>
                </a:cxn>
                <a:cxn ang="0">
                  <a:pos x="59" y="546"/>
                </a:cxn>
                <a:cxn ang="0">
                  <a:pos x="276" y="546"/>
                </a:cxn>
                <a:cxn ang="0">
                  <a:pos x="418" y="319"/>
                </a:cxn>
                <a:cxn ang="0">
                  <a:pos x="316" y="159"/>
                </a:cxn>
              </a:cxnLst>
              <a:rect l="0" t="0" r="r" b="b"/>
              <a:pathLst>
                <a:path w="418" h="546">
                  <a:moveTo>
                    <a:pt x="316" y="159"/>
                  </a:moveTo>
                  <a:lnTo>
                    <a:pt x="316" y="159"/>
                  </a:lnTo>
                  <a:lnTo>
                    <a:pt x="217" y="0"/>
                  </a:lnTo>
                  <a:lnTo>
                    <a:pt x="0" y="0"/>
                  </a:lnTo>
                  <a:lnTo>
                    <a:pt x="59" y="95"/>
                  </a:lnTo>
                  <a:lnTo>
                    <a:pt x="59" y="95"/>
                  </a:lnTo>
                  <a:lnTo>
                    <a:pt x="201" y="319"/>
                  </a:lnTo>
                  <a:lnTo>
                    <a:pt x="59" y="546"/>
                  </a:lnTo>
                  <a:lnTo>
                    <a:pt x="276" y="546"/>
                  </a:lnTo>
                  <a:lnTo>
                    <a:pt x="418" y="319"/>
                  </a:lnTo>
                  <a:lnTo>
                    <a:pt x="316" y="159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accent2"/>
              </a:solidFill>
              <a:headEnd/>
              <a:tailEnd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54000" tIns="0" rIns="0" bIns="0" anchor="ctr"/>
            <a:lstStyle/>
            <a:p>
              <a:pPr marL="0" marR="0" lvl="0" indent="-66675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>
                  <a:srgbClr val="FFFFFF">
                    <a:lumMod val="50000"/>
                  </a:srgbClr>
                </a:buClr>
                <a:buSzPct val="80000"/>
                <a:buFontTx/>
                <a:buNone/>
                <a:tabLst>
                  <a:tab pos="271463" algn="r"/>
                  <a:tab pos="807244" algn="r"/>
                  <a:tab pos="1343025" algn="r"/>
                  <a:tab pos="1885950" algn="r"/>
                  <a:tab pos="2421731" algn="r"/>
                  <a:tab pos="2957513" algn="r"/>
                  <a:tab pos="3500438" algn="r"/>
                  <a:tab pos="4036219" algn="r"/>
                  <a:tab pos="4572000" algn="r"/>
                  <a:tab pos="5114925" algn="r"/>
                  <a:tab pos="5650706" algn="r"/>
                </a:tabLst>
                <a:defRPr/>
              </a:pPr>
              <a:endParaRPr kumimoji="0" lang="de-DE" sz="1500" b="1" i="0" u="none" strike="noStrike" kern="1200" cap="none" spc="0" normalizeH="0" baseline="0" noProof="1">
                <a:ln>
                  <a:noFill/>
                </a:ln>
                <a:solidFill>
                  <a:srgbClr val="033266"/>
                </a:solidFill>
                <a:effectLst>
                  <a:innerShdw blurRad="63500" dist="635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2" name="AutoShape 66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2171248" y="2865502"/>
              <a:ext cx="370106" cy="385030"/>
            </a:xfrm>
            <a:prstGeom prst="chevron">
              <a:avLst>
                <a:gd name="adj" fmla="val 39616"/>
              </a:avLst>
            </a:prstGeom>
            <a:solidFill>
              <a:schemeClr val="accent5"/>
            </a:solidFill>
            <a:ln w="9525">
              <a:solidFill>
                <a:schemeClr val="accent5"/>
              </a:solidFill>
              <a:miter lim="800000"/>
              <a:headEnd/>
              <a:tailEnd/>
            </a:ln>
            <a:effectLst/>
          </p:spPr>
          <p:txBody>
            <a:bodyPr lIns="54000" tIns="0" rIns="0" bIns="0" anchor="ctr"/>
            <a:lstStyle/>
            <a:p>
              <a:pPr marL="66675" marR="0" lvl="0" indent="-66675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>
                  <a:srgbClr val="FFFFFF">
                    <a:lumMod val="50000"/>
                  </a:srgbClr>
                </a:buClr>
                <a:buSzPct val="80000"/>
                <a:buFontTx/>
                <a:buNone/>
                <a:tabLst>
                  <a:tab pos="271463" algn="r"/>
                  <a:tab pos="807244" algn="r"/>
                  <a:tab pos="1343025" algn="r"/>
                  <a:tab pos="1885950" algn="r"/>
                  <a:tab pos="2421731" algn="r"/>
                  <a:tab pos="2957513" algn="r"/>
                  <a:tab pos="3500438" algn="r"/>
                  <a:tab pos="4036219" algn="r"/>
                  <a:tab pos="4572000" algn="r"/>
                  <a:tab pos="5114925" algn="r"/>
                  <a:tab pos="5650706" algn="r"/>
                </a:tabLst>
                <a:defRPr/>
              </a:pPr>
              <a:endParaRPr kumimoji="0" lang="en-GB" sz="1500" b="1" i="0" u="none" strike="noStrike" kern="1200" cap="none" spc="0" normalizeH="0" baseline="0" noProof="1">
                <a:ln>
                  <a:noFill/>
                </a:ln>
                <a:solidFill>
                  <a:srgbClr val="13284B">
                    <a:lumMod val="65000"/>
                    <a:lumOff val="35000"/>
                  </a:srgbClr>
                </a:solidFill>
                <a:effectLst>
                  <a:innerShdw blurRad="63500" dist="635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23" name="AutoShape 67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2447385" y="2865502"/>
              <a:ext cx="370106" cy="385030"/>
            </a:xfrm>
            <a:prstGeom prst="chevron">
              <a:avLst>
                <a:gd name="adj" fmla="val 39616"/>
              </a:avLst>
            </a:prstGeom>
            <a:solidFill>
              <a:schemeClr val="accent5"/>
            </a:solidFill>
            <a:ln w="9525">
              <a:solidFill>
                <a:schemeClr val="accent5"/>
              </a:solidFill>
              <a:miter lim="800000"/>
              <a:headEnd/>
              <a:tailEnd/>
            </a:ln>
            <a:effectLst/>
          </p:spPr>
          <p:txBody>
            <a:bodyPr lIns="54000" tIns="0" rIns="0" bIns="0" anchor="ctr"/>
            <a:lstStyle/>
            <a:p>
              <a:pPr marL="66675" marR="0" lvl="0" indent="-66675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>
                  <a:srgbClr val="FFFFFF">
                    <a:lumMod val="50000"/>
                  </a:srgbClr>
                </a:buClr>
                <a:buSzPct val="80000"/>
                <a:buFontTx/>
                <a:buNone/>
                <a:tabLst>
                  <a:tab pos="271463" algn="r"/>
                  <a:tab pos="807244" algn="r"/>
                  <a:tab pos="1343025" algn="r"/>
                  <a:tab pos="1885950" algn="r"/>
                  <a:tab pos="2421731" algn="r"/>
                  <a:tab pos="2957513" algn="r"/>
                  <a:tab pos="3500438" algn="r"/>
                  <a:tab pos="4036219" algn="r"/>
                  <a:tab pos="4572000" algn="r"/>
                  <a:tab pos="5114925" algn="r"/>
                  <a:tab pos="5650706" algn="r"/>
                </a:tabLst>
                <a:defRPr/>
              </a:pPr>
              <a:endParaRPr kumimoji="0" lang="en-GB" sz="1500" b="1" i="0" u="none" strike="noStrike" kern="1200" cap="none" spc="0" normalizeH="0" baseline="0" noProof="1">
                <a:ln>
                  <a:noFill/>
                </a:ln>
                <a:solidFill>
                  <a:srgbClr val="13284B">
                    <a:lumMod val="65000"/>
                    <a:lumOff val="35000"/>
                  </a:srgbClr>
                </a:solidFill>
                <a:effectLst>
                  <a:innerShdw blurRad="63500" dist="635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24" name="AutoShape 68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2723522" y="2865502"/>
              <a:ext cx="370106" cy="385030"/>
            </a:xfrm>
            <a:prstGeom prst="chevron">
              <a:avLst>
                <a:gd name="adj" fmla="val 39616"/>
              </a:avLst>
            </a:prstGeom>
            <a:solidFill>
              <a:schemeClr val="accent5"/>
            </a:solidFill>
            <a:ln w="9525">
              <a:solidFill>
                <a:schemeClr val="accent5"/>
              </a:solidFill>
              <a:miter lim="800000"/>
              <a:headEnd/>
              <a:tailEnd/>
            </a:ln>
            <a:effectLst/>
          </p:spPr>
          <p:txBody>
            <a:bodyPr lIns="54000" tIns="0" rIns="0" bIns="0" anchor="ctr"/>
            <a:lstStyle/>
            <a:p>
              <a:pPr marL="66675" marR="0" lvl="0" indent="-66675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>
                  <a:srgbClr val="FFFFFF">
                    <a:lumMod val="50000"/>
                  </a:srgbClr>
                </a:buClr>
                <a:buSzPct val="80000"/>
                <a:buFontTx/>
                <a:buNone/>
                <a:tabLst>
                  <a:tab pos="271463" algn="r"/>
                  <a:tab pos="807244" algn="r"/>
                  <a:tab pos="1343025" algn="r"/>
                  <a:tab pos="1885950" algn="r"/>
                  <a:tab pos="2421731" algn="r"/>
                  <a:tab pos="2957513" algn="r"/>
                  <a:tab pos="3500438" algn="r"/>
                  <a:tab pos="4036219" algn="r"/>
                  <a:tab pos="4572000" algn="r"/>
                  <a:tab pos="5114925" algn="r"/>
                  <a:tab pos="5650706" algn="r"/>
                </a:tabLst>
                <a:defRPr/>
              </a:pPr>
              <a:endParaRPr kumimoji="0" lang="en-GB" sz="1500" b="1" i="0" u="none" strike="noStrike" kern="1200" cap="none" spc="0" normalizeH="0" baseline="0" noProof="1">
                <a:ln>
                  <a:noFill/>
                </a:ln>
                <a:solidFill>
                  <a:srgbClr val="13284B">
                    <a:lumMod val="65000"/>
                    <a:lumOff val="35000"/>
                  </a:srgbClr>
                </a:solidFill>
                <a:effectLst>
                  <a:innerShdw blurRad="63500" dist="635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25" name="AutoShape 68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2999659" y="2865502"/>
              <a:ext cx="370106" cy="385030"/>
            </a:xfrm>
            <a:prstGeom prst="chevron">
              <a:avLst>
                <a:gd name="adj" fmla="val 39616"/>
              </a:avLst>
            </a:prstGeom>
            <a:solidFill>
              <a:schemeClr val="accent5"/>
            </a:solidFill>
            <a:ln w="9525">
              <a:solidFill>
                <a:schemeClr val="accent5"/>
              </a:solidFill>
              <a:miter lim="800000"/>
              <a:headEnd/>
              <a:tailEnd/>
            </a:ln>
            <a:effectLst/>
          </p:spPr>
          <p:txBody>
            <a:bodyPr lIns="54000" tIns="0" rIns="0" bIns="0" anchor="ctr"/>
            <a:lstStyle/>
            <a:p>
              <a:pPr marL="66675" marR="0" lvl="0" indent="-66675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>
                  <a:srgbClr val="FFFFFF">
                    <a:lumMod val="50000"/>
                  </a:srgbClr>
                </a:buClr>
                <a:buSzPct val="80000"/>
                <a:buFontTx/>
                <a:buNone/>
                <a:tabLst>
                  <a:tab pos="271463" algn="r"/>
                  <a:tab pos="807244" algn="r"/>
                  <a:tab pos="1343025" algn="r"/>
                  <a:tab pos="1885950" algn="r"/>
                  <a:tab pos="2421731" algn="r"/>
                  <a:tab pos="2957513" algn="r"/>
                  <a:tab pos="3500438" algn="r"/>
                  <a:tab pos="4036219" algn="r"/>
                  <a:tab pos="4572000" algn="r"/>
                  <a:tab pos="5114925" algn="r"/>
                  <a:tab pos="5650706" algn="r"/>
                </a:tabLst>
                <a:defRPr/>
              </a:pPr>
              <a:endParaRPr kumimoji="0" lang="en-GB" sz="1500" b="1" i="0" u="none" strike="noStrike" kern="1200" cap="none" spc="0" normalizeH="0" baseline="0" noProof="1">
                <a:ln>
                  <a:noFill/>
                </a:ln>
                <a:solidFill>
                  <a:srgbClr val="13284B">
                    <a:lumMod val="65000"/>
                    <a:lumOff val="35000"/>
                  </a:srgbClr>
                </a:solidFill>
                <a:effectLst>
                  <a:innerShdw blurRad="63500" dist="635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26" name="AutoShape 68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3275796" y="2865502"/>
              <a:ext cx="370106" cy="385030"/>
            </a:xfrm>
            <a:prstGeom prst="chevron">
              <a:avLst>
                <a:gd name="adj" fmla="val 39616"/>
              </a:avLst>
            </a:prstGeom>
            <a:solidFill>
              <a:schemeClr val="accent5"/>
            </a:solidFill>
            <a:ln w="9525">
              <a:solidFill>
                <a:schemeClr val="accent5"/>
              </a:solidFill>
              <a:miter lim="800000"/>
              <a:headEnd/>
              <a:tailEnd/>
            </a:ln>
            <a:effectLst/>
          </p:spPr>
          <p:txBody>
            <a:bodyPr lIns="54000" tIns="0" rIns="0" bIns="0" anchor="ctr"/>
            <a:lstStyle/>
            <a:p>
              <a:pPr marL="66675" marR="0" lvl="0" indent="-66675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>
                  <a:srgbClr val="FFFFFF">
                    <a:lumMod val="50000"/>
                  </a:srgbClr>
                </a:buClr>
                <a:buSzPct val="80000"/>
                <a:buFontTx/>
                <a:buNone/>
                <a:tabLst>
                  <a:tab pos="271463" algn="r"/>
                  <a:tab pos="807244" algn="r"/>
                  <a:tab pos="1343025" algn="r"/>
                  <a:tab pos="1885950" algn="r"/>
                  <a:tab pos="2421731" algn="r"/>
                  <a:tab pos="2957513" algn="r"/>
                  <a:tab pos="3500438" algn="r"/>
                  <a:tab pos="4036219" algn="r"/>
                  <a:tab pos="4572000" algn="r"/>
                  <a:tab pos="5114925" algn="r"/>
                  <a:tab pos="5650706" algn="r"/>
                </a:tabLst>
                <a:defRPr/>
              </a:pPr>
              <a:endParaRPr kumimoji="0" lang="en-GB" sz="1500" b="1" i="0" u="none" strike="noStrike" kern="1200" cap="none" spc="0" normalizeH="0" baseline="0" noProof="1">
                <a:ln>
                  <a:noFill/>
                </a:ln>
                <a:solidFill>
                  <a:srgbClr val="13284B">
                    <a:lumMod val="65000"/>
                    <a:lumOff val="35000"/>
                  </a:srgbClr>
                </a:solidFill>
                <a:effectLst>
                  <a:innerShdw blurRad="63500" dist="635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490224" y="2780235"/>
              <a:ext cx="439615" cy="470297"/>
            </a:xfrm>
            <a:custGeom>
              <a:avLst/>
              <a:gdLst/>
              <a:ahLst/>
              <a:cxnLst>
                <a:cxn ang="0">
                  <a:pos x="316" y="159"/>
                </a:cxn>
                <a:cxn ang="0">
                  <a:pos x="316" y="159"/>
                </a:cxn>
                <a:cxn ang="0">
                  <a:pos x="217" y="0"/>
                </a:cxn>
                <a:cxn ang="0">
                  <a:pos x="0" y="0"/>
                </a:cxn>
                <a:cxn ang="0">
                  <a:pos x="59" y="95"/>
                </a:cxn>
                <a:cxn ang="0">
                  <a:pos x="59" y="95"/>
                </a:cxn>
                <a:cxn ang="0">
                  <a:pos x="201" y="319"/>
                </a:cxn>
                <a:cxn ang="0">
                  <a:pos x="59" y="546"/>
                </a:cxn>
                <a:cxn ang="0">
                  <a:pos x="276" y="546"/>
                </a:cxn>
                <a:cxn ang="0">
                  <a:pos x="418" y="319"/>
                </a:cxn>
                <a:cxn ang="0">
                  <a:pos x="316" y="159"/>
                </a:cxn>
              </a:cxnLst>
              <a:rect l="0" t="0" r="r" b="b"/>
              <a:pathLst>
                <a:path w="418" h="546">
                  <a:moveTo>
                    <a:pt x="316" y="159"/>
                  </a:moveTo>
                  <a:lnTo>
                    <a:pt x="316" y="159"/>
                  </a:lnTo>
                  <a:lnTo>
                    <a:pt x="217" y="0"/>
                  </a:lnTo>
                  <a:lnTo>
                    <a:pt x="0" y="0"/>
                  </a:lnTo>
                  <a:lnTo>
                    <a:pt x="59" y="95"/>
                  </a:lnTo>
                  <a:lnTo>
                    <a:pt x="59" y="95"/>
                  </a:lnTo>
                  <a:lnTo>
                    <a:pt x="201" y="319"/>
                  </a:lnTo>
                  <a:lnTo>
                    <a:pt x="59" y="546"/>
                  </a:lnTo>
                  <a:lnTo>
                    <a:pt x="276" y="546"/>
                  </a:lnTo>
                  <a:lnTo>
                    <a:pt x="418" y="319"/>
                  </a:lnTo>
                  <a:lnTo>
                    <a:pt x="316" y="159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accent2"/>
              </a:solidFill>
              <a:headEnd/>
              <a:tailEnd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54000" tIns="0" rIns="0" bIns="0" anchor="ctr"/>
            <a:lstStyle/>
            <a:p>
              <a:pPr marL="0" marR="0" lvl="0" indent="-66675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>
                  <a:srgbClr val="FFFFFF">
                    <a:lumMod val="50000"/>
                  </a:srgbClr>
                </a:buClr>
                <a:buSzPct val="80000"/>
                <a:buFontTx/>
                <a:buNone/>
                <a:tabLst>
                  <a:tab pos="271463" algn="r"/>
                  <a:tab pos="807244" algn="r"/>
                  <a:tab pos="1343025" algn="r"/>
                  <a:tab pos="1885950" algn="r"/>
                  <a:tab pos="2421731" algn="r"/>
                  <a:tab pos="2957513" algn="r"/>
                  <a:tab pos="3500438" algn="r"/>
                  <a:tab pos="4036219" algn="r"/>
                  <a:tab pos="4572000" algn="r"/>
                  <a:tab pos="5114925" algn="r"/>
                  <a:tab pos="5650706" algn="r"/>
                </a:tabLst>
                <a:defRPr/>
              </a:pPr>
              <a:endParaRPr kumimoji="0" lang="de-DE" sz="1500" b="1" i="0" u="none" strike="noStrike" kern="1200" cap="none" spc="0" normalizeH="0" baseline="0" noProof="1">
                <a:ln>
                  <a:noFill/>
                </a:ln>
                <a:solidFill>
                  <a:srgbClr val="033266"/>
                </a:solidFill>
                <a:effectLst>
                  <a:innerShdw blurRad="63500" dist="635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8" name="AutoShape 68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3835668" y="2865502"/>
              <a:ext cx="370106" cy="385030"/>
            </a:xfrm>
            <a:prstGeom prst="chevron">
              <a:avLst>
                <a:gd name="adj" fmla="val 39616"/>
              </a:avLst>
            </a:prstGeom>
            <a:solidFill>
              <a:schemeClr val="accent5"/>
            </a:solidFill>
            <a:ln w="9525">
              <a:solidFill>
                <a:schemeClr val="accent5"/>
              </a:solidFill>
              <a:miter lim="800000"/>
              <a:headEnd/>
              <a:tailEnd/>
            </a:ln>
            <a:effectLst/>
          </p:spPr>
          <p:txBody>
            <a:bodyPr lIns="54000" tIns="0" rIns="0" bIns="0" anchor="ctr"/>
            <a:lstStyle/>
            <a:p>
              <a:pPr marL="66675" marR="0" lvl="0" indent="-66675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>
                  <a:srgbClr val="FFFFFF">
                    <a:lumMod val="50000"/>
                  </a:srgbClr>
                </a:buClr>
                <a:buSzPct val="80000"/>
                <a:buFontTx/>
                <a:buNone/>
                <a:tabLst>
                  <a:tab pos="271463" algn="r"/>
                  <a:tab pos="807244" algn="r"/>
                  <a:tab pos="1343025" algn="r"/>
                  <a:tab pos="1885950" algn="r"/>
                  <a:tab pos="2421731" algn="r"/>
                  <a:tab pos="2957513" algn="r"/>
                  <a:tab pos="3500438" algn="r"/>
                  <a:tab pos="4036219" algn="r"/>
                  <a:tab pos="4572000" algn="r"/>
                  <a:tab pos="5114925" algn="r"/>
                  <a:tab pos="5650706" algn="r"/>
                </a:tabLst>
                <a:defRPr/>
              </a:pPr>
              <a:endParaRPr kumimoji="0" lang="en-GB" sz="1500" b="1" i="0" u="none" strike="noStrike" kern="1200" cap="none" spc="0" normalizeH="0" baseline="0" noProof="1">
                <a:ln>
                  <a:noFill/>
                </a:ln>
                <a:solidFill>
                  <a:srgbClr val="13284B">
                    <a:lumMod val="65000"/>
                    <a:lumOff val="35000"/>
                  </a:srgbClr>
                </a:solidFill>
                <a:effectLst>
                  <a:innerShdw blurRad="63500" dist="635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29" name="AutoShape 68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111394" y="2865502"/>
              <a:ext cx="370106" cy="385030"/>
            </a:xfrm>
            <a:prstGeom prst="chevron">
              <a:avLst>
                <a:gd name="adj" fmla="val 39616"/>
              </a:avLst>
            </a:prstGeom>
            <a:solidFill>
              <a:schemeClr val="accent5"/>
            </a:solidFill>
            <a:ln w="9525">
              <a:solidFill>
                <a:schemeClr val="accent5"/>
              </a:solidFill>
              <a:miter lim="800000"/>
              <a:headEnd/>
              <a:tailEnd/>
            </a:ln>
            <a:effectLst/>
          </p:spPr>
          <p:txBody>
            <a:bodyPr lIns="54000" tIns="0" rIns="0" bIns="0" anchor="ctr"/>
            <a:lstStyle/>
            <a:p>
              <a:pPr marL="66675" marR="0" lvl="0" indent="-66675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>
                  <a:srgbClr val="FFFFFF">
                    <a:lumMod val="50000"/>
                  </a:srgbClr>
                </a:buClr>
                <a:buSzPct val="80000"/>
                <a:buFontTx/>
                <a:buNone/>
                <a:tabLst>
                  <a:tab pos="271463" algn="r"/>
                  <a:tab pos="807244" algn="r"/>
                  <a:tab pos="1343025" algn="r"/>
                  <a:tab pos="1885950" algn="r"/>
                  <a:tab pos="2421731" algn="r"/>
                  <a:tab pos="2957513" algn="r"/>
                  <a:tab pos="3500438" algn="r"/>
                  <a:tab pos="4036219" algn="r"/>
                  <a:tab pos="4572000" algn="r"/>
                  <a:tab pos="5114925" algn="r"/>
                  <a:tab pos="5650706" algn="r"/>
                </a:tabLst>
                <a:defRPr/>
              </a:pPr>
              <a:endParaRPr kumimoji="0" lang="en-GB" sz="1500" b="1" i="0" u="none" strike="noStrike" kern="1200" cap="none" spc="0" normalizeH="0" baseline="0" noProof="1">
                <a:ln>
                  <a:noFill/>
                </a:ln>
                <a:solidFill>
                  <a:srgbClr val="13284B">
                    <a:lumMod val="65000"/>
                    <a:lumOff val="35000"/>
                  </a:srgbClr>
                </a:solidFill>
                <a:effectLst>
                  <a:innerShdw blurRad="63500" dist="635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30" name="AutoShape 68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87120" y="2865502"/>
              <a:ext cx="370106" cy="385030"/>
            </a:xfrm>
            <a:prstGeom prst="chevron">
              <a:avLst>
                <a:gd name="adj" fmla="val 39616"/>
              </a:avLst>
            </a:prstGeom>
            <a:solidFill>
              <a:schemeClr val="accent5"/>
            </a:solidFill>
            <a:ln w="9525">
              <a:solidFill>
                <a:schemeClr val="accent5"/>
              </a:solidFill>
              <a:miter lim="800000"/>
              <a:headEnd/>
              <a:tailEnd/>
            </a:ln>
            <a:effectLst/>
          </p:spPr>
          <p:txBody>
            <a:bodyPr lIns="54000" tIns="0" rIns="0" bIns="0" anchor="ctr"/>
            <a:lstStyle/>
            <a:p>
              <a:pPr marL="66675" marR="0" lvl="0" indent="-66675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>
                  <a:srgbClr val="FFFFFF">
                    <a:lumMod val="50000"/>
                  </a:srgbClr>
                </a:buClr>
                <a:buSzPct val="80000"/>
                <a:buFontTx/>
                <a:buNone/>
                <a:tabLst>
                  <a:tab pos="271463" algn="r"/>
                  <a:tab pos="807244" algn="r"/>
                  <a:tab pos="1343025" algn="r"/>
                  <a:tab pos="1885950" algn="r"/>
                  <a:tab pos="2421731" algn="r"/>
                  <a:tab pos="2957513" algn="r"/>
                  <a:tab pos="3500438" algn="r"/>
                  <a:tab pos="4036219" algn="r"/>
                  <a:tab pos="4572000" algn="r"/>
                  <a:tab pos="5114925" algn="r"/>
                  <a:tab pos="5650706" algn="r"/>
                </a:tabLst>
                <a:defRPr/>
              </a:pPr>
              <a:endParaRPr kumimoji="0" lang="en-GB" sz="1500" b="1" i="0" u="none" strike="noStrike" kern="1200" cap="none" spc="0" normalizeH="0" baseline="0" noProof="1">
                <a:ln>
                  <a:noFill/>
                </a:ln>
                <a:solidFill>
                  <a:srgbClr val="13284B">
                    <a:lumMod val="65000"/>
                    <a:lumOff val="35000"/>
                  </a:srgbClr>
                </a:solidFill>
                <a:effectLst>
                  <a:innerShdw blurRad="63500" dist="635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31" name="AutoShape 75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662844" y="2865502"/>
              <a:ext cx="368461" cy="385030"/>
            </a:xfrm>
            <a:prstGeom prst="chevron">
              <a:avLst>
                <a:gd name="adj" fmla="val 39616"/>
              </a:avLst>
            </a:prstGeom>
            <a:solidFill>
              <a:schemeClr val="accent5"/>
            </a:solidFill>
            <a:ln w="9525">
              <a:solidFill>
                <a:schemeClr val="accent5"/>
              </a:solidFill>
              <a:miter lim="800000"/>
              <a:headEnd/>
              <a:tailEnd/>
            </a:ln>
            <a:effectLst/>
          </p:spPr>
          <p:txBody>
            <a:bodyPr lIns="54000" tIns="0" rIns="0" bIns="0" anchor="ctr"/>
            <a:lstStyle/>
            <a:p>
              <a:pPr marL="66675" marR="0" lvl="0" indent="-66675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>
                  <a:srgbClr val="FFFFFF">
                    <a:lumMod val="50000"/>
                  </a:srgbClr>
                </a:buClr>
                <a:buSzPct val="80000"/>
                <a:buFontTx/>
                <a:buNone/>
                <a:tabLst>
                  <a:tab pos="271463" algn="r"/>
                  <a:tab pos="807244" algn="r"/>
                  <a:tab pos="1343025" algn="r"/>
                  <a:tab pos="1885950" algn="r"/>
                  <a:tab pos="2421731" algn="r"/>
                  <a:tab pos="2957513" algn="r"/>
                  <a:tab pos="3500438" algn="r"/>
                  <a:tab pos="4036219" algn="r"/>
                  <a:tab pos="4572000" algn="r"/>
                  <a:tab pos="5114925" algn="r"/>
                  <a:tab pos="5650706" algn="r"/>
                </a:tabLst>
                <a:defRPr/>
              </a:pPr>
              <a:endParaRPr kumimoji="0" lang="en-GB" sz="1500" b="1" i="0" u="none" strike="noStrike" kern="1200" cap="none" spc="0" normalizeH="0" baseline="0" noProof="1">
                <a:ln>
                  <a:noFill/>
                </a:ln>
                <a:solidFill>
                  <a:srgbClr val="13284B">
                    <a:lumMod val="65000"/>
                    <a:lumOff val="35000"/>
                  </a:srgbClr>
                </a:solidFill>
                <a:effectLst>
                  <a:innerShdw blurRad="63500" dist="635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rial"/>
                <a:ea typeface="ＭＳ Ｐゴシック" pitchFamily="34" charset="-128"/>
                <a:cs typeface="Arial"/>
              </a:endParaRPr>
            </a:p>
          </p:txBody>
        </p:sp>
        <p:sp>
          <p:nvSpPr>
            <p:cNvPr id="32" name="AutoShape 77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936925" y="2865502"/>
              <a:ext cx="368461" cy="385030"/>
            </a:xfrm>
            <a:prstGeom prst="chevron">
              <a:avLst>
                <a:gd name="adj" fmla="val 39616"/>
              </a:avLst>
            </a:prstGeom>
            <a:solidFill>
              <a:schemeClr val="accent5"/>
            </a:solidFill>
            <a:ln w="9525">
              <a:solidFill>
                <a:schemeClr val="accent5"/>
              </a:solidFill>
              <a:miter lim="800000"/>
              <a:headEnd/>
              <a:tailEnd/>
            </a:ln>
            <a:effectLst/>
          </p:spPr>
          <p:txBody>
            <a:bodyPr lIns="54000" tIns="0" rIns="0" bIns="0" anchor="ctr"/>
            <a:lstStyle/>
            <a:p>
              <a:pPr marL="66675" marR="0" lvl="0" indent="-66675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>
                  <a:srgbClr val="FFFFFF">
                    <a:lumMod val="50000"/>
                  </a:srgbClr>
                </a:buClr>
                <a:buSzPct val="80000"/>
                <a:buFontTx/>
                <a:buNone/>
                <a:tabLst>
                  <a:tab pos="271463" algn="r"/>
                  <a:tab pos="807244" algn="r"/>
                  <a:tab pos="1343025" algn="r"/>
                  <a:tab pos="1885950" algn="r"/>
                  <a:tab pos="2421731" algn="r"/>
                  <a:tab pos="2957513" algn="r"/>
                  <a:tab pos="3500438" algn="r"/>
                  <a:tab pos="4036219" algn="r"/>
                  <a:tab pos="4572000" algn="r"/>
                  <a:tab pos="5114925" algn="r"/>
                  <a:tab pos="5650706" algn="r"/>
                </a:tabLst>
                <a:defRPr/>
              </a:pPr>
              <a:endParaRPr kumimoji="0" lang="en-GB" sz="1500" b="1" i="0" u="none" strike="noStrike" kern="1200" cap="none" spc="0" normalizeH="0" baseline="0" noProof="1">
                <a:ln>
                  <a:noFill/>
                </a:ln>
                <a:solidFill>
                  <a:srgbClr val="13284B">
                    <a:lumMod val="65000"/>
                    <a:lumOff val="35000"/>
                  </a:srgbClr>
                </a:solidFill>
                <a:effectLst>
                  <a:innerShdw blurRad="63500" dist="635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rial"/>
                <a:ea typeface="ＭＳ Ｐゴシック" pitchFamily="34" charset="-128"/>
                <a:cs typeface="Arial"/>
              </a:endParaRPr>
            </a:p>
          </p:txBody>
        </p:sp>
      </p:grpSp>
      <p:sp>
        <p:nvSpPr>
          <p:cNvPr id="54" name="Text Box 56" descr="© INSCALE GmbH, 26.05.2010&#10;http://www.presentationload.com/">
            <a:extLst>
              <a:ext uri="{FF2B5EF4-FFF2-40B4-BE49-F238E27FC236}">
                <a16:creationId xmlns:a16="http://schemas.microsoft.com/office/drawing/2014/main" id="{F24A1D54-A11F-1045-9B5C-6A660B4F95A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756565" y="1767089"/>
            <a:ext cx="1859469" cy="41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Remove links, #, @ and unwanted characters</a:t>
            </a:r>
          </a:p>
        </p:txBody>
      </p:sp>
      <p:sp>
        <p:nvSpPr>
          <p:cNvPr id="55" name="Text Box 56" descr="© INSCALE GmbH, 26.05.2010&#10;http://www.presentationload.com/">
            <a:extLst>
              <a:ext uri="{FF2B5EF4-FFF2-40B4-BE49-F238E27FC236}">
                <a16:creationId xmlns:a16="http://schemas.microsoft.com/office/drawing/2014/main" id="{15534BF2-67A0-8745-BE31-0705AC8C1E8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925511" y="1784074"/>
            <a:ext cx="1662899" cy="41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Removing Duplicates, Spam, Redundancy</a:t>
            </a:r>
          </a:p>
        </p:txBody>
      </p:sp>
      <p:sp>
        <p:nvSpPr>
          <p:cNvPr id="65" name="Text Box 56" descr="© INSCALE GmbH, 26.05.2010&#10;http://www.presentationload.com/">
            <a:extLst>
              <a:ext uri="{FF2B5EF4-FFF2-40B4-BE49-F238E27FC236}">
                <a16:creationId xmlns:a16="http://schemas.microsoft.com/office/drawing/2014/main" id="{0E4A8D41-2B9F-1C4E-802D-E80AFA796AB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66491" y="2858627"/>
            <a:ext cx="137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Phase Objectives</a:t>
            </a:r>
          </a:p>
          <a:p>
            <a:pPr marL="171450" marR="0" lvl="0" indent="-171450" algn="l" defTabSz="457200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Convert the 'date' column to a datetime object</a:t>
            </a:r>
          </a:p>
          <a:p>
            <a:pPr marL="171450" marR="0" lvl="0" indent="-171450" algn="l" defTabSz="457200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Checking range of dates</a:t>
            </a:r>
          </a:p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1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1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1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</p:txBody>
      </p:sp>
      <p:sp>
        <p:nvSpPr>
          <p:cNvPr id="66" name="Text Box 56" descr="© INSCALE GmbH, 26.05.2010&#10;http://www.presentationload.com/">
            <a:extLst>
              <a:ext uri="{FF2B5EF4-FFF2-40B4-BE49-F238E27FC236}">
                <a16:creationId xmlns:a16="http://schemas.microsoft.com/office/drawing/2014/main" id="{1A1DBC00-72A8-754E-A280-B6844638DBB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221616" y="2902376"/>
            <a:ext cx="269073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Phase Objectives</a:t>
            </a:r>
          </a:p>
          <a:p>
            <a:pPr marL="171450" marR="0" lvl="0" indent="-171450" algn="l" defTabSz="457200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Define a preprocessing function that removes links, new line characters, multiple space characters, and Convert to lowercase</a:t>
            </a:r>
          </a:p>
          <a:p>
            <a:pPr marL="171450" marR="0" lvl="0" indent="-171450" algn="l" defTabSz="457200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 Define the UDF, apply it to the 'content' column, and output it as the “processed_content” column</a:t>
            </a:r>
            <a:endParaRPr kumimoji="0" lang="en-US" sz="1050" b="0" i="0" u="none" strike="noStrike" kern="1200" cap="none" spc="0" normalizeH="0" baseline="0" noProof="1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</p:txBody>
      </p:sp>
      <p:sp>
        <p:nvSpPr>
          <p:cNvPr id="67" name="Text Box 56" descr="© INSCALE GmbH, 26.05.2010&#10;http://www.presentationload.com/">
            <a:extLst>
              <a:ext uri="{FF2B5EF4-FFF2-40B4-BE49-F238E27FC236}">
                <a16:creationId xmlns:a16="http://schemas.microsoft.com/office/drawing/2014/main" id="{215D4321-9F35-7341-8B1C-8C9EE2BB242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754718" y="2858627"/>
            <a:ext cx="196206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Phase Objectives</a:t>
            </a:r>
          </a:p>
          <a:p>
            <a:pPr marL="171450" marR="0" lvl="0" indent="-171450" algn="l" defTabSz="457200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noProof="1">
                <a:solidFill>
                  <a:srgbClr val="13284B"/>
                </a:solidFill>
                <a:latin typeface="Arial" panose="020B0604020202020204"/>
                <a:cs typeface="Arial"/>
              </a:rPr>
              <a:t>S</a:t>
            </a:r>
            <a:r>
              <a:rPr kumimoji="0" lang="en-US" sz="900" b="0" i="0" u="none" strike="noStrike" kern="1200" cap="none" spc="0" normalizeH="0" baseline="0" noProof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ort the dataframe based on the engagement metric</a:t>
            </a:r>
          </a:p>
          <a:p>
            <a:pPr marL="171450" marR="0" lvl="0" indent="-171450" algn="l" defTabSz="457200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noProof="1">
                <a:solidFill>
                  <a:srgbClr val="13284B"/>
                </a:solidFill>
                <a:latin typeface="Arial" panose="020B0604020202020204"/>
                <a:cs typeface="Arial"/>
              </a:rPr>
              <a:t>Drop duplicates based on 'processed_content’</a:t>
            </a:r>
          </a:p>
          <a:p>
            <a:pPr marL="171450" marR="0" lvl="0" indent="-171450" algn="l" defTabSz="457200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noProof="1">
                <a:solidFill>
                  <a:srgbClr val="13284B"/>
                </a:solidFill>
                <a:latin typeface="Arial" panose="020B0604020202020204"/>
                <a:cs typeface="Arial"/>
              </a:rPr>
              <a:t>Sort the dataframe again based on the index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673C95-E91B-7EA8-D4E2-8F4F25F02BF4}"/>
              </a:ext>
            </a:extLst>
          </p:cNvPr>
          <p:cNvSpPr txBox="1"/>
          <p:nvPr/>
        </p:nvSpPr>
        <p:spPr>
          <a:xfrm>
            <a:off x="238100" y="625070"/>
            <a:ext cx="8859188" cy="457200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927"/>
              </a:buClr>
              <a:buSzTx/>
              <a:buFont typeface="Arial"/>
              <a:buNone/>
              <a:tabLst/>
              <a:defRPr/>
            </a:pPr>
            <a:r>
              <a:rPr lang="en-US" altLang="zh-CN" sz="1400" b="1" dirty="0">
                <a:solidFill>
                  <a:srgbClr val="13284B"/>
                </a:solidFill>
                <a:latin typeface="Arial" charset="0"/>
                <a:ea typeface="黑体" panose="02010609060101010101" pitchFamily="49" charset="-122"/>
                <a:cs typeface="Arial" charset="0"/>
              </a:rPr>
              <a:t>- G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ot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 a dataset named “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df_final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” which makes the length of our 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dataframe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 458210 from nearly 500k. A lot of redundancy and repeated content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9306AE-5D1A-5BFE-D76D-C2F020C5656A}"/>
              </a:ext>
            </a:extLst>
          </p:cNvPr>
          <p:cNvSpPr txBox="1"/>
          <p:nvPr/>
        </p:nvSpPr>
        <p:spPr>
          <a:xfrm>
            <a:off x="273269" y="4303490"/>
            <a:ext cx="8010523" cy="457200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13294B"/>
                </a:solidFill>
              </a:rPr>
              <a:t>Processed content is stored in a new column called: '</a:t>
            </a:r>
            <a:r>
              <a:rPr lang="en-US" altLang="zh-CN" sz="1400" dirty="0" err="1">
                <a:solidFill>
                  <a:srgbClr val="13294B"/>
                </a:solidFill>
              </a:rPr>
              <a:t>processed_content</a:t>
            </a:r>
            <a:r>
              <a:rPr lang="en-US" altLang="zh-CN" sz="1400" dirty="0">
                <a:solidFill>
                  <a:srgbClr val="13294B"/>
                </a:solidFill>
              </a:rPr>
              <a:t>'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rgbClr val="1329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964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6EC57-4BD0-8148-BB3A-29CA46C0EC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4EA64-C67A-624C-A147-549F97A9164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673C95-E91B-7EA8-D4E2-8F4F25F02BF4}"/>
              </a:ext>
            </a:extLst>
          </p:cNvPr>
          <p:cNvSpPr txBox="1"/>
          <p:nvPr/>
        </p:nvSpPr>
        <p:spPr>
          <a:xfrm>
            <a:off x="238100" y="625070"/>
            <a:ext cx="8859188" cy="457200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927"/>
              </a:buClr>
              <a:buSzTx/>
              <a:buFont typeface="Arial"/>
              <a:buNone/>
              <a:tabLst/>
              <a:defRPr/>
            </a:pPr>
            <a:r>
              <a:rPr lang="en-US" altLang="zh-CN" sz="1400" b="1" dirty="0">
                <a:solidFill>
                  <a:srgbClr val="13284B"/>
                </a:solidFill>
                <a:latin typeface="Arial" charset="0"/>
                <a:ea typeface="黑体" panose="02010609060101010101" pitchFamily="49" charset="-122"/>
                <a:cs typeface="Arial" charset="0"/>
              </a:rPr>
              <a:t>- ‘</a:t>
            </a:r>
            <a:r>
              <a:rPr lang="en-US" altLang="zh-CN" sz="1400" b="1" dirty="0" err="1">
                <a:solidFill>
                  <a:srgbClr val="13284B"/>
                </a:solidFill>
                <a:latin typeface="Arial" charset="0"/>
                <a:ea typeface="黑体" panose="02010609060101010101" pitchFamily="49" charset="-122"/>
                <a:cs typeface="Arial" charset="0"/>
              </a:rPr>
              <a:t>df_final</a:t>
            </a:r>
            <a:r>
              <a:rPr lang="en-US" altLang="zh-CN" sz="1400" b="1" dirty="0">
                <a:solidFill>
                  <a:srgbClr val="13284B"/>
                </a:solidFill>
                <a:latin typeface="Arial" charset="0"/>
                <a:ea typeface="黑体" panose="02010609060101010101" pitchFamily="49" charset="-122"/>
                <a:cs typeface="Arial" charset="0"/>
              </a:rPr>
              <a:t>’ dataset has variables of 'date', 'id', 'content’, 'username', '</a:t>
            </a:r>
            <a:r>
              <a:rPr lang="en-US" altLang="zh-CN" sz="1400" b="1" dirty="0" err="1">
                <a:solidFill>
                  <a:srgbClr val="13284B"/>
                </a:solidFill>
                <a:latin typeface="Arial" charset="0"/>
                <a:ea typeface="黑体" panose="02010609060101010101" pitchFamily="49" charset="-122"/>
                <a:cs typeface="Arial" charset="0"/>
              </a:rPr>
              <a:t>like_count</a:t>
            </a:r>
            <a:r>
              <a:rPr lang="en-US" altLang="zh-CN" sz="1400" b="1" dirty="0">
                <a:solidFill>
                  <a:srgbClr val="13284B"/>
                </a:solidFill>
                <a:latin typeface="Arial" charset="0"/>
                <a:ea typeface="黑体" panose="02010609060101010101" pitchFamily="49" charset="-122"/>
                <a:cs typeface="Arial" charset="0"/>
              </a:rPr>
              <a:t>', '</a:t>
            </a:r>
            <a:r>
              <a:rPr lang="en-US" altLang="zh-CN" sz="1400" b="1" dirty="0" err="1">
                <a:solidFill>
                  <a:srgbClr val="13284B"/>
                </a:solidFill>
                <a:latin typeface="Arial" charset="0"/>
                <a:ea typeface="黑体" panose="02010609060101010101" pitchFamily="49" charset="-122"/>
                <a:cs typeface="Arial" charset="0"/>
              </a:rPr>
              <a:t>retweet_count</a:t>
            </a:r>
            <a:r>
              <a:rPr lang="en-US" altLang="zh-CN" sz="1400" b="1" dirty="0">
                <a:solidFill>
                  <a:srgbClr val="13284B"/>
                </a:solidFill>
                <a:latin typeface="Arial" charset="0"/>
                <a:ea typeface="黑体" panose="02010609060101010101" pitchFamily="49" charset="-122"/>
                <a:cs typeface="Arial" charset="0"/>
              </a:rPr>
              <a:t>’, '</a:t>
            </a:r>
            <a:r>
              <a:rPr lang="en-US" altLang="zh-CN" sz="1400" b="1" dirty="0" err="1">
                <a:solidFill>
                  <a:srgbClr val="13284B"/>
                </a:solidFill>
                <a:latin typeface="Arial" charset="0"/>
                <a:ea typeface="黑体" panose="02010609060101010101" pitchFamily="49" charset="-122"/>
                <a:cs typeface="Arial" charset="0"/>
              </a:rPr>
              <a:t>processed_content</a:t>
            </a:r>
            <a:r>
              <a:rPr lang="en-US" altLang="zh-CN" sz="1400" b="1" dirty="0">
                <a:solidFill>
                  <a:srgbClr val="13284B"/>
                </a:solidFill>
                <a:latin typeface="Arial" charset="0"/>
                <a:ea typeface="黑体" panose="02010609060101010101" pitchFamily="49" charset="-122"/>
                <a:cs typeface="Arial" charset="0"/>
              </a:rPr>
              <a:t>'</a:t>
            </a:r>
          </a:p>
        </p:txBody>
      </p:sp>
      <p:pic>
        <p:nvPicPr>
          <p:cNvPr id="2" name="图片 2">
            <a:extLst>
              <a:ext uri="{FF2B5EF4-FFF2-40B4-BE49-F238E27FC236}">
                <a16:creationId xmlns:a16="http://schemas.microsoft.com/office/drawing/2014/main" id="{9ED4AC84-A4B4-AE19-D34F-017CA67F8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38" y="2279970"/>
            <a:ext cx="8268128" cy="2165635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1418135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95B41-2A07-3C4C-978C-88C8313C3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571750"/>
            <a:ext cx="7772400" cy="1505575"/>
          </a:xfrm>
        </p:spPr>
        <p:txBody>
          <a:bodyPr/>
          <a:lstStyle/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Topic Modeling with LDA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EDA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Text Analysis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Sentiment Analysis Result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D76A0-5EE9-4641-85F1-C00DB2AB3E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4EA64-C67A-624C-A147-549F97A9164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E84927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E84927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231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1C5BD-A6B2-624C-8AF2-39F0A87E53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1210"/>
            <a:ext cx="7683500" cy="440575"/>
          </a:xfrm>
        </p:spPr>
        <p:txBody>
          <a:bodyPr/>
          <a:lstStyle/>
          <a:p>
            <a:r>
              <a:rPr lang="en-CA" altLang="zh-CN" sz="1400" dirty="0">
                <a:effectLst/>
                <a:latin typeface="+mn-lt"/>
              </a:rPr>
              <a:t>- </a:t>
            </a:r>
            <a:r>
              <a:rPr lang="en-CA" altLang="zh-CN" sz="14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Top 10000 most liked tweets to find hidden topics and themes. (Top10)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E39F71-077E-E727-E9BD-38F31F2D5B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986"/>
          <a:stretch/>
        </p:blipFill>
        <p:spPr>
          <a:xfrm>
            <a:off x="5823019" y="1772528"/>
            <a:ext cx="1489396" cy="2165635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A307D4C-2E40-E7A8-546C-B821E9D61082}"/>
              </a:ext>
            </a:extLst>
          </p:cNvPr>
          <p:cNvSpPr txBox="1"/>
          <p:nvPr/>
        </p:nvSpPr>
        <p:spPr>
          <a:xfrm>
            <a:off x="260138" y="4542290"/>
            <a:ext cx="8655262" cy="61555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CA" altLang="zh-CN" sz="1200" b="1" dirty="0"/>
              <a:t>Variable explanation: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CA" altLang="zh-CN" sz="1100" dirty="0" err="1"/>
              <a:t>Processed_content</a:t>
            </a:r>
            <a:r>
              <a:rPr kumimoji="1" lang="en-CA" altLang="zh-CN" sz="1100" dirty="0"/>
              <a:t>:</a:t>
            </a:r>
            <a:r>
              <a:rPr lang="en-CA" altLang="zh-CN" sz="1100" dirty="0">
                <a:solidFill>
                  <a:srgbClr val="5F6368"/>
                </a:solidFill>
              </a:rPr>
              <a:t> The text of the tweet Removing duplicates, spam, redundancy, reformat</a:t>
            </a:r>
          </a:p>
          <a:p>
            <a:pPr algn="l"/>
            <a:endParaRPr kumimoji="1" lang="en-CA" altLang="zh-CN" sz="1100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A31534C-763D-E99B-0440-D039B24E6CF8}"/>
              </a:ext>
            </a:extLst>
          </p:cNvPr>
          <p:cNvSpPr txBox="1">
            <a:spLocks/>
          </p:cNvSpPr>
          <p:nvPr/>
        </p:nvSpPr>
        <p:spPr>
          <a:xfrm>
            <a:off x="228600" y="209550"/>
            <a:ext cx="7683500" cy="545464"/>
          </a:xfrm>
          <a:prstGeom prst="rect">
            <a:avLst/>
          </a:prstGeom>
        </p:spPr>
        <p:txBody>
          <a:bodyPr vert="horz" lIns="0" tIns="0" rIns="1097280" bIns="0" rtlCol="0" anchor="ctr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altLang="zh-CN" dirty="0"/>
              <a:t>Topic Modeling with LDA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83E55-83EA-0254-848A-36E81659BC6C}"/>
              </a:ext>
            </a:extLst>
          </p:cNvPr>
          <p:cNvSpPr txBox="1"/>
          <p:nvPr/>
        </p:nvSpPr>
        <p:spPr>
          <a:xfrm>
            <a:off x="709663" y="1839682"/>
            <a:ext cx="4525528" cy="203132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Topic Modeling with LDA (Latent Dirichlet Allocation) is a technique used to uncover </a:t>
            </a:r>
            <a:r>
              <a:rPr lang="en-US" sz="1400" b="1" dirty="0"/>
              <a:t>hidden topics</a:t>
            </a:r>
            <a:r>
              <a:rPr lang="en-US" sz="1400" dirty="0"/>
              <a:t> within a collection of documents. It is an </a:t>
            </a:r>
            <a:r>
              <a:rPr lang="en-US" sz="1400" b="1" dirty="0"/>
              <a:t>unsupervised learning </a:t>
            </a:r>
            <a:r>
              <a:rPr lang="en-US" sz="1400" dirty="0"/>
              <a:t>method that identifies patterns in text data without the need for labeled data. 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In our project, we will use the top 10000 most liked tweets to find hidden topics and themes.</a:t>
            </a:r>
          </a:p>
        </p:txBody>
      </p:sp>
    </p:spTree>
    <p:extLst>
      <p:ext uri="{BB962C8B-B14F-4D97-AF65-F5344CB8AC3E}">
        <p14:creationId xmlns:p14="http://schemas.microsoft.com/office/powerpoint/2010/main" val="4262232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1C5BD-A6B2-624C-8AF2-39F0A87E53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4EA64-C67A-624C-A147-549F97A9164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37522"/>
            <a:ext cx="7683500" cy="322766"/>
          </a:xfrm>
        </p:spPr>
        <p:txBody>
          <a:bodyPr/>
          <a:lstStyle/>
          <a:p>
            <a:r>
              <a:rPr lang="en-CA" altLang="zh-CN" dirty="0">
                <a:latin typeface="+mn-lt"/>
              </a:rPr>
              <a:t>- </a:t>
            </a:r>
            <a:r>
              <a:rPr lang="en-CA" altLang="zh-CN" sz="14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Divide the corpus into 10 topics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D22277-609B-21F3-4992-E7349FC99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84" y="1174734"/>
            <a:ext cx="1999463" cy="16799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740443B-EE6A-B45D-02A4-B8E13EBF2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952" y="1174735"/>
            <a:ext cx="2227993" cy="18185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16982F-CB45-DC74-5DA8-9D50B61E6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377" y="1059218"/>
            <a:ext cx="2033998" cy="19109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113B3AD-AC48-8379-51F1-E55C8847D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538" y="1167985"/>
            <a:ext cx="2033998" cy="181852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E6309D1-D94A-16A7-9555-6E52EBC57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89" y="2879938"/>
            <a:ext cx="1777002" cy="1818527"/>
          </a:xfrm>
          <a:prstGeom prst="rect">
            <a:avLst/>
          </a:prstGeom>
        </p:spPr>
      </p:pic>
      <p:sp>
        <p:nvSpPr>
          <p:cNvPr id="16" name="框架 15">
            <a:extLst>
              <a:ext uri="{FF2B5EF4-FFF2-40B4-BE49-F238E27FC236}">
                <a16:creationId xmlns:a16="http://schemas.microsoft.com/office/drawing/2014/main" id="{95B9EE83-3CB6-9F6B-696D-695AE3370B4B}"/>
              </a:ext>
            </a:extLst>
          </p:cNvPr>
          <p:cNvSpPr/>
          <p:nvPr/>
        </p:nvSpPr>
        <p:spPr>
          <a:xfrm>
            <a:off x="168384" y="1457411"/>
            <a:ext cx="1588497" cy="184934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框架 16">
            <a:extLst>
              <a:ext uri="{FF2B5EF4-FFF2-40B4-BE49-F238E27FC236}">
                <a16:creationId xmlns:a16="http://schemas.microsoft.com/office/drawing/2014/main" id="{3C630B67-F8D5-24B3-B26C-EB2AD2D36027}"/>
              </a:ext>
            </a:extLst>
          </p:cNvPr>
          <p:cNvSpPr/>
          <p:nvPr/>
        </p:nvSpPr>
        <p:spPr>
          <a:xfrm>
            <a:off x="146016" y="4039578"/>
            <a:ext cx="1588497" cy="184934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542AD4B1-787C-9126-0D50-5300743EA845}"/>
              </a:ext>
            </a:extLst>
          </p:cNvPr>
          <p:cNvSpPr/>
          <p:nvPr/>
        </p:nvSpPr>
        <p:spPr>
          <a:xfrm>
            <a:off x="1941471" y="2420954"/>
            <a:ext cx="1588497" cy="184934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9" name="框架 18">
            <a:extLst>
              <a:ext uri="{FF2B5EF4-FFF2-40B4-BE49-F238E27FC236}">
                <a16:creationId xmlns:a16="http://schemas.microsoft.com/office/drawing/2014/main" id="{B9B4C374-1C31-CBD0-AD52-080ABC76D91B}"/>
              </a:ext>
            </a:extLst>
          </p:cNvPr>
          <p:cNvSpPr/>
          <p:nvPr/>
        </p:nvSpPr>
        <p:spPr>
          <a:xfrm>
            <a:off x="5203049" y="2704402"/>
            <a:ext cx="1653496" cy="219576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" name="框架 19">
            <a:extLst>
              <a:ext uri="{FF2B5EF4-FFF2-40B4-BE49-F238E27FC236}">
                <a16:creationId xmlns:a16="http://schemas.microsoft.com/office/drawing/2014/main" id="{A85BC2A9-1880-BCE7-5A96-0AE810389FFC}"/>
              </a:ext>
            </a:extLst>
          </p:cNvPr>
          <p:cNvSpPr/>
          <p:nvPr/>
        </p:nvSpPr>
        <p:spPr>
          <a:xfrm>
            <a:off x="7151050" y="2184650"/>
            <a:ext cx="1588497" cy="184934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1" name="框架 20">
            <a:extLst>
              <a:ext uri="{FF2B5EF4-FFF2-40B4-BE49-F238E27FC236}">
                <a16:creationId xmlns:a16="http://schemas.microsoft.com/office/drawing/2014/main" id="{0950A9ED-614E-117B-0B93-24B593B07380}"/>
              </a:ext>
            </a:extLst>
          </p:cNvPr>
          <p:cNvSpPr/>
          <p:nvPr/>
        </p:nvSpPr>
        <p:spPr>
          <a:xfrm>
            <a:off x="7111538" y="1382787"/>
            <a:ext cx="1588497" cy="184934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2" name="框架 21">
            <a:extLst>
              <a:ext uri="{FF2B5EF4-FFF2-40B4-BE49-F238E27FC236}">
                <a16:creationId xmlns:a16="http://schemas.microsoft.com/office/drawing/2014/main" id="{21885469-E347-1FC7-6E1B-94D77CB7D6C3}"/>
              </a:ext>
            </a:extLst>
          </p:cNvPr>
          <p:cNvSpPr/>
          <p:nvPr/>
        </p:nvSpPr>
        <p:spPr>
          <a:xfrm>
            <a:off x="5156314" y="1937661"/>
            <a:ext cx="1970036" cy="184934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3" name="框架 22">
            <a:extLst>
              <a:ext uri="{FF2B5EF4-FFF2-40B4-BE49-F238E27FC236}">
                <a16:creationId xmlns:a16="http://schemas.microsoft.com/office/drawing/2014/main" id="{1D70EAA0-36B4-86E3-48B5-AA638CDB174C}"/>
              </a:ext>
            </a:extLst>
          </p:cNvPr>
          <p:cNvSpPr/>
          <p:nvPr/>
        </p:nvSpPr>
        <p:spPr>
          <a:xfrm>
            <a:off x="5142403" y="1627655"/>
            <a:ext cx="1588497" cy="184934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A9C4FFD-9C66-9513-603F-38EF64C90C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3804" y="2923978"/>
            <a:ext cx="1643832" cy="17744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BAC1BC1-DFB5-6722-C4E9-4374125C3C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7636" y="1224788"/>
            <a:ext cx="1568595" cy="169918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0DAEEAC-419E-6716-A6EA-AD37C1D239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6126" y="2976552"/>
            <a:ext cx="1656923" cy="174290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F3DE0B6-D9E7-FDE7-0CC1-6F17FF38D9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9412" y="2923977"/>
            <a:ext cx="1892980" cy="181852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34D13ED-C542-323C-BAD1-A84EB0D802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6934" y="3014196"/>
            <a:ext cx="2117066" cy="1818527"/>
          </a:xfrm>
          <a:prstGeom prst="rect">
            <a:avLst/>
          </a:prstGeom>
        </p:spPr>
      </p:pic>
      <p:sp>
        <p:nvSpPr>
          <p:cNvPr id="30" name="框架 29">
            <a:extLst>
              <a:ext uri="{FF2B5EF4-FFF2-40B4-BE49-F238E27FC236}">
                <a16:creationId xmlns:a16="http://schemas.microsoft.com/office/drawing/2014/main" id="{7CC637B3-FD3C-E29A-3524-C9F08EE19B26}"/>
              </a:ext>
            </a:extLst>
          </p:cNvPr>
          <p:cNvSpPr/>
          <p:nvPr/>
        </p:nvSpPr>
        <p:spPr>
          <a:xfrm>
            <a:off x="5244171" y="3579739"/>
            <a:ext cx="1588497" cy="184934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1" name="框架 30">
            <a:extLst>
              <a:ext uri="{FF2B5EF4-FFF2-40B4-BE49-F238E27FC236}">
                <a16:creationId xmlns:a16="http://schemas.microsoft.com/office/drawing/2014/main" id="{56E1FC02-B2DF-907D-405D-A0729E21F8C8}"/>
              </a:ext>
            </a:extLst>
          </p:cNvPr>
          <p:cNvSpPr/>
          <p:nvPr/>
        </p:nvSpPr>
        <p:spPr>
          <a:xfrm>
            <a:off x="3563674" y="3108983"/>
            <a:ext cx="1588497" cy="184934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2" name="框架 31">
            <a:extLst>
              <a:ext uri="{FF2B5EF4-FFF2-40B4-BE49-F238E27FC236}">
                <a16:creationId xmlns:a16="http://schemas.microsoft.com/office/drawing/2014/main" id="{505808A0-2200-EAFE-21CA-140267E0977B}"/>
              </a:ext>
            </a:extLst>
          </p:cNvPr>
          <p:cNvSpPr/>
          <p:nvPr/>
        </p:nvSpPr>
        <p:spPr>
          <a:xfrm>
            <a:off x="1941470" y="3426041"/>
            <a:ext cx="1588497" cy="184934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3" name="框架 32">
            <a:extLst>
              <a:ext uri="{FF2B5EF4-FFF2-40B4-BE49-F238E27FC236}">
                <a16:creationId xmlns:a16="http://schemas.microsoft.com/office/drawing/2014/main" id="{E6FA5474-4EEF-8F01-4B05-116FDA3D2AD6}"/>
              </a:ext>
            </a:extLst>
          </p:cNvPr>
          <p:cNvSpPr/>
          <p:nvPr/>
        </p:nvSpPr>
        <p:spPr>
          <a:xfrm>
            <a:off x="3598599" y="4369132"/>
            <a:ext cx="1353545" cy="184934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4" name="框架 33">
            <a:extLst>
              <a:ext uri="{FF2B5EF4-FFF2-40B4-BE49-F238E27FC236}">
                <a16:creationId xmlns:a16="http://schemas.microsoft.com/office/drawing/2014/main" id="{75055580-DC25-2C3D-1008-2B0D0F32D9C8}"/>
              </a:ext>
            </a:extLst>
          </p:cNvPr>
          <p:cNvSpPr/>
          <p:nvPr/>
        </p:nvSpPr>
        <p:spPr>
          <a:xfrm>
            <a:off x="7072392" y="4392462"/>
            <a:ext cx="1979141" cy="207691"/>
          </a:xfrm>
          <a:prstGeom prst="fram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2F91E47-4145-4F00-C1D1-440063610699}"/>
              </a:ext>
            </a:extLst>
          </p:cNvPr>
          <p:cNvSpPr txBox="1">
            <a:spLocks/>
          </p:cNvSpPr>
          <p:nvPr/>
        </p:nvSpPr>
        <p:spPr>
          <a:xfrm>
            <a:off x="228600" y="209550"/>
            <a:ext cx="7683500" cy="545464"/>
          </a:xfrm>
          <a:prstGeom prst="rect">
            <a:avLst/>
          </a:prstGeom>
        </p:spPr>
        <p:txBody>
          <a:bodyPr vert="horz" lIns="0" tIns="0" rIns="1097280" bIns="0" rtlCol="0" anchor="ctr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altLang="zh-CN" dirty="0"/>
              <a:t>Topic Modeling with LDA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1C5BD-A6B2-624C-8AF2-39F0A87E53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4EA64-C67A-624C-A147-549F97A9164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593730"/>
            <a:ext cx="9042817" cy="383409"/>
          </a:xfrm>
        </p:spPr>
        <p:txBody>
          <a:bodyPr/>
          <a:lstStyle/>
          <a:p>
            <a:r>
              <a:rPr lang="en-CA" altLang="zh-CN" sz="14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- Popularity : explore the relationship between likes &amp;Re-tweets (likes&lt;=2000, Re tweet&lt;=500)</a:t>
            </a:r>
            <a:endParaRPr lang="en-US" dirty="0">
              <a:latin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CCDEE3-39BD-EEE8-D097-996DA91F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58" y="977139"/>
            <a:ext cx="6471483" cy="36273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4C04F01-B332-8F97-02DD-6A5FD93A612A}"/>
              </a:ext>
            </a:extLst>
          </p:cNvPr>
          <p:cNvSpPr txBox="1"/>
          <p:nvPr/>
        </p:nvSpPr>
        <p:spPr>
          <a:xfrm>
            <a:off x="63709" y="4411768"/>
            <a:ext cx="7528810" cy="1044363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 rtlCol="0">
            <a:no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Pearson correlation Coefficient: 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D6D6D6">
                    <a:lumMod val="25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ea typeface="黑体" panose="02010609060101010101" pitchFamily="49" charset="-122"/>
                <a:cs typeface="+mn-cs"/>
              </a:rPr>
              <a:t>0.7312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D6D6D6">
                  <a:lumMod val="25000"/>
                </a:srgbClr>
              </a:solidFill>
              <a:effectLst/>
              <a:highlight>
                <a:srgbClr val="FFFF00"/>
              </a:highlight>
              <a:uLnTx/>
              <a:uFillTx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41D3E82B-DE81-CF42-5522-C34E4B3499E6}"/>
              </a:ext>
            </a:extLst>
          </p:cNvPr>
          <p:cNvSpPr txBox="1">
            <a:spLocks/>
          </p:cNvSpPr>
          <p:nvPr/>
        </p:nvSpPr>
        <p:spPr>
          <a:xfrm>
            <a:off x="228600" y="209550"/>
            <a:ext cx="7683500" cy="545464"/>
          </a:xfrm>
          <a:prstGeom prst="rect">
            <a:avLst/>
          </a:prstGeom>
        </p:spPr>
        <p:txBody>
          <a:bodyPr vert="horz" lIns="0" tIns="0" rIns="1097280" bIns="0" rtlCol="0" anchor="ctr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altLang="zh-CN" dirty="0">
                <a:latin typeface="+mn-lt"/>
              </a:rPr>
              <a:t>EDA:  Trends (Popularity, Timeline)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20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1C5BD-A6B2-624C-8AF2-39F0A87E53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4EA64-C67A-624C-A147-549F97A9164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59681"/>
            <a:ext cx="7774969" cy="426859"/>
          </a:xfrm>
        </p:spPr>
        <p:txBody>
          <a:bodyPr/>
          <a:lstStyle/>
          <a:p>
            <a:r>
              <a:rPr lang="en-CA" altLang="zh-CN" sz="14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- Timeline : Tweets/</a:t>
            </a:r>
            <a:r>
              <a:rPr lang="en-CA" altLang="zh-CN" sz="1400" dirty="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day</a:t>
            </a:r>
            <a:r>
              <a:rPr lang="en-CA" altLang="zh-CN" sz="1400" dirty="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CA" altLang="zh-CN" sz="14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- Three month(</a:t>
            </a:r>
            <a:r>
              <a:rPr lang="en-CA" altLang="zh-CN" sz="1400" dirty="0" err="1">
                <a:solidFill>
                  <a:srgbClr val="374151"/>
                </a:solidFill>
                <a:latin typeface="+mn-lt"/>
                <a:ea typeface="+mn-ea"/>
                <a:cs typeface="+mn-cs"/>
              </a:rPr>
              <a:t>Jan,Feb,Mar</a:t>
            </a:r>
            <a:r>
              <a:rPr lang="en-CA" altLang="zh-CN" sz="14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) timeline</a:t>
            </a:r>
            <a:endParaRPr lang="en-US" sz="1400" dirty="0">
              <a:solidFill>
                <a:srgbClr val="37415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C04F01-B332-8F97-02DD-6A5FD93A612A}"/>
              </a:ext>
            </a:extLst>
          </p:cNvPr>
          <p:cNvSpPr txBox="1"/>
          <p:nvPr/>
        </p:nvSpPr>
        <p:spPr>
          <a:xfrm>
            <a:off x="138660" y="4406272"/>
            <a:ext cx="8004747" cy="545464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 rtlCol="0">
            <a:no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D6D6D6">
                    <a:lumMod val="25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ea typeface="黑体" panose="02010609060101010101" pitchFamily="49" charset="-122"/>
                <a:cs typeface="+mn-cs"/>
              </a:rPr>
              <a:t>02/17&amp;03/15 </a:t>
            </a:r>
            <a:r>
              <a:rPr kumimoji="0" lang="en-CA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Got the </a:t>
            </a:r>
            <a:r>
              <a:rPr kumimoji="0" lang="en-CA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D6D6D6">
                    <a:lumMod val="25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ea typeface="黑体" panose="02010609060101010101" pitchFamily="49" charset="-122"/>
                <a:cs typeface="+mn-cs"/>
              </a:rPr>
              <a:t>highest </a:t>
            </a:r>
            <a:r>
              <a:rPr kumimoji="0" lang="en-CA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amount of Tweets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87BA25-1D52-6AF4-090D-F3F3974DB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41" y="914400"/>
            <a:ext cx="7772400" cy="3409885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99487A1A-7392-0B7A-6613-346AA45E7604}"/>
              </a:ext>
            </a:extLst>
          </p:cNvPr>
          <p:cNvSpPr txBox="1">
            <a:spLocks/>
          </p:cNvSpPr>
          <p:nvPr/>
        </p:nvSpPr>
        <p:spPr>
          <a:xfrm>
            <a:off x="228600" y="209550"/>
            <a:ext cx="7683500" cy="545464"/>
          </a:xfrm>
          <a:prstGeom prst="rect">
            <a:avLst/>
          </a:prstGeom>
        </p:spPr>
        <p:txBody>
          <a:bodyPr vert="horz" lIns="0" tIns="0" rIns="1097280" bIns="0" rtlCol="0" anchor="ctr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altLang="zh-CN" dirty="0">
                <a:latin typeface="+mn-lt"/>
              </a:rPr>
              <a:t>EDA:  Trends (Popularity, Timeline)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178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1C5BD-A6B2-624C-8AF2-39F0A87E53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4EA64-C67A-624C-A147-549F97A9164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30549F-4327-E933-84EC-9AF5AE62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05" y="885699"/>
            <a:ext cx="7772400" cy="37557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916D035-A430-7E6A-E76D-9B834D6827D3}"/>
              </a:ext>
            </a:extLst>
          </p:cNvPr>
          <p:cNvSpPr txBox="1"/>
          <p:nvPr/>
        </p:nvSpPr>
        <p:spPr>
          <a:xfrm>
            <a:off x="74950" y="4476171"/>
            <a:ext cx="5674219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highlight>
                  <a:srgbClr val="FFFF00"/>
                </a:highlight>
                <a:uLnTx/>
                <a:uFillTx/>
                <a:cs typeface="+mn-cs"/>
              </a:rPr>
              <a:t>02/06 ~02/12 </a:t>
            </a:r>
            <a:r>
              <a:rPr kumimoji="0" lang="en-CA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cs typeface="+mn-cs"/>
              </a:rPr>
              <a:t>&amp; </a:t>
            </a:r>
            <a:r>
              <a:rPr kumimoji="0" lang="en-CA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highlight>
                  <a:srgbClr val="FFFF00"/>
                </a:highlight>
                <a:uLnTx/>
                <a:uFillTx/>
                <a:cs typeface="+mn-cs"/>
              </a:rPr>
              <a:t>03/13~03/12</a:t>
            </a:r>
            <a:r>
              <a:rPr lang="en-CA" altLang="zh-CN" sz="1400" dirty="0">
                <a:solidFill>
                  <a:srgbClr val="374151"/>
                </a:solidFill>
                <a:highlight>
                  <a:srgbClr val="FFFF00"/>
                </a:highlight>
              </a:rPr>
              <a:t> </a:t>
            </a:r>
            <a:r>
              <a:rPr kumimoji="0" lang="en-CA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cs typeface="+mn-cs"/>
              </a:rPr>
              <a:t>Got the </a:t>
            </a:r>
            <a:r>
              <a:rPr kumimoji="0" lang="en-CA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highlight>
                  <a:srgbClr val="FFFF00"/>
                </a:highlight>
                <a:uLnTx/>
                <a:uFillTx/>
                <a:cs typeface="+mn-cs"/>
              </a:rPr>
              <a:t>highest </a:t>
            </a:r>
            <a:r>
              <a:rPr kumimoji="0" lang="en-CA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cs typeface="+mn-cs"/>
              </a:rPr>
              <a:t>amount of Tweets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13F30D1-3FD1-8835-958B-72D00CE47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>
                <a:latin typeface="+mn-lt"/>
              </a:rPr>
              <a:t>EDA:  Trends (Popularity, Timeline)</a:t>
            </a:r>
            <a:endParaRPr lang="zh-CN" alt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D5C9476-B43C-65E5-182D-86A743E2A2B4}"/>
              </a:ext>
            </a:extLst>
          </p:cNvPr>
          <p:cNvSpPr txBox="1">
            <a:spLocks/>
          </p:cNvSpPr>
          <p:nvPr/>
        </p:nvSpPr>
        <p:spPr>
          <a:xfrm>
            <a:off x="228600" y="559681"/>
            <a:ext cx="7774969" cy="426859"/>
          </a:xfrm>
          <a:prstGeom prst="rect">
            <a:avLst/>
          </a:prstGeom>
        </p:spPr>
        <p:txBody>
          <a:bodyPr vert="horz" lIns="0" tIns="0" rIns="1097280" bIns="0" rtlCol="0" anchor="ctr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altLang="zh-CN" sz="14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- Timeline : Tweets/</a:t>
            </a:r>
            <a:r>
              <a:rPr lang="en-CA" altLang="zh-CN" sz="1400" dirty="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week</a:t>
            </a:r>
            <a:r>
              <a:rPr lang="en-CA" altLang="zh-CN" sz="1400" dirty="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CA" altLang="zh-CN" sz="14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- Three month(</a:t>
            </a:r>
            <a:r>
              <a:rPr lang="en-CA" altLang="zh-CN" sz="1400" dirty="0" err="1">
                <a:solidFill>
                  <a:srgbClr val="374151"/>
                </a:solidFill>
                <a:latin typeface="+mn-lt"/>
                <a:ea typeface="+mn-ea"/>
                <a:cs typeface="+mn-cs"/>
              </a:rPr>
              <a:t>Jan,Feb,Mar</a:t>
            </a:r>
            <a:r>
              <a:rPr lang="en-CA" altLang="zh-CN" sz="14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) timeline</a:t>
            </a:r>
            <a:endParaRPr lang="en-US" sz="1400" dirty="0">
              <a:solidFill>
                <a:srgbClr val="37415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740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1C5BD-A6B2-624C-8AF2-39F0A87E53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4EA64-C67A-624C-A147-549F97A9164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42E66D-8098-4BB0-4F60-EEF2EE690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7" y="915679"/>
            <a:ext cx="7156734" cy="384213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ABC1E0D-2EF7-00B2-4913-8F2EF061F3F6}"/>
              </a:ext>
            </a:extLst>
          </p:cNvPr>
          <p:cNvSpPr txBox="1"/>
          <p:nvPr/>
        </p:nvSpPr>
        <p:spPr>
          <a:xfrm>
            <a:off x="117284" y="4571366"/>
            <a:ext cx="5324406" cy="426859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no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altLang="zh-CN" sz="1400" dirty="0">
                <a:solidFill>
                  <a:srgbClr val="374151"/>
                </a:solidFill>
              </a:rPr>
              <a:t>March got the </a:t>
            </a:r>
            <a:r>
              <a:rPr lang="en-CA" altLang="zh-CN" sz="1400" dirty="0">
                <a:solidFill>
                  <a:srgbClr val="374151"/>
                </a:solidFill>
                <a:highlight>
                  <a:srgbClr val="FFFF00"/>
                </a:highlight>
              </a:rPr>
              <a:t>highest</a:t>
            </a:r>
            <a:r>
              <a:rPr lang="en-CA" altLang="zh-CN" sz="1400" dirty="0">
                <a:solidFill>
                  <a:srgbClr val="374151"/>
                </a:solidFill>
              </a:rPr>
              <a:t>  amount of Tweets</a:t>
            </a:r>
            <a:endParaRPr lang="zh-CN" altLang="en-US" sz="1400" dirty="0">
              <a:solidFill>
                <a:srgbClr val="374151"/>
              </a:solidFill>
            </a:endParaRPr>
          </a:p>
          <a:p>
            <a:pPr algn="l"/>
            <a:endParaRPr kumimoji="1" lang="zh-CN" altLang="en-US" sz="1100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E86D83C2-7C7A-8729-6B72-0DD657CF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>
                <a:latin typeface="+mn-lt"/>
              </a:rPr>
              <a:t>EDA:  Trends (Popularity, Timeline)</a:t>
            </a:r>
            <a:endParaRPr lang="zh-CN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6FDA9-A480-2B27-FCD9-89DE0C313F85}"/>
              </a:ext>
            </a:extLst>
          </p:cNvPr>
          <p:cNvSpPr txBox="1">
            <a:spLocks/>
          </p:cNvSpPr>
          <p:nvPr/>
        </p:nvSpPr>
        <p:spPr>
          <a:xfrm>
            <a:off x="228600" y="559681"/>
            <a:ext cx="7774969" cy="426859"/>
          </a:xfrm>
          <a:prstGeom prst="rect">
            <a:avLst/>
          </a:prstGeom>
        </p:spPr>
        <p:txBody>
          <a:bodyPr vert="horz" lIns="0" tIns="0" rIns="1097280" bIns="0" rtlCol="0" anchor="ctr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altLang="zh-CN" sz="14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- Timeline : Tweets/</a:t>
            </a:r>
            <a:r>
              <a:rPr lang="en-CA" altLang="zh-CN" sz="1400" dirty="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week</a:t>
            </a:r>
            <a:r>
              <a:rPr lang="en-CA" altLang="zh-CN" sz="1400" dirty="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CA" altLang="zh-CN" sz="14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- Three month(</a:t>
            </a:r>
            <a:r>
              <a:rPr lang="en-CA" altLang="zh-CN" sz="1400" dirty="0" err="1">
                <a:solidFill>
                  <a:srgbClr val="374151"/>
                </a:solidFill>
                <a:latin typeface="+mn-lt"/>
                <a:ea typeface="+mn-ea"/>
                <a:cs typeface="+mn-cs"/>
              </a:rPr>
              <a:t>Jan,Feb,Mar</a:t>
            </a:r>
            <a:r>
              <a:rPr lang="en-CA" altLang="zh-CN" sz="14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) timeline</a:t>
            </a:r>
            <a:endParaRPr lang="en-US" sz="1400" dirty="0">
              <a:solidFill>
                <a:srgbClr val="37415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343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1C5BD-A6B2-624C-8AF2-39F0A87E53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877" y="2016857"/>
            <a:ext cx="8083194" cy="545464"/>
          </a:xfrm>
        </p:spPr>
        <p:txBody>
          <a:bodyPr/>
          <a:lstStyle/>
          <a:p>
            <a:br>
              <a:rPr lang="en-CA" altLang="zh-CN" b="0" i="0" u="none" strike="noStrike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br>
              <a:rPr lang="en-CA" altLang="zh-CN" dirty="0">
                <a:effectLst/>
              </a:rPr>
            </a:b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B0C24C-32FA-9D7C-75B4-421D5D00C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71" y="955202"/>
            <a:ext cx="7772400" cy="37998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DDBCDAF-CD20-DE1C-2680-6C780A031257}"/>
              </a:ext>
            </a:extLst>
          </p:cNvPr>
          <p:cNvSpPr txBox="1"/>
          <p:nvPr/>
        </p:nvSpPr>
        <p:spPr>
          <a:xfrm>
            <a:off x="132877" y="4601154"/>
            <a:ext cx="482743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400" dirty="0">
                <a:solidFill>
                  <a:srgbClr val="374151"/>
                </a:solidFill>
                <a:highlight>
                  <a:srgbClr val="FFFF00"/>
                </a:highlight>
              </a:rPr>
              <a:t>#AI  </a:t>
            </a:r>
            <a:r>
              <a:rPr lang="en-CA" altLang="zh-CN" sz="1400" dirty="0">
                <a:solidFill>
                  <a:srgbClr val="374151"/>
                </a:solidFill>
              </a:rPr>
              <a:t>got the</a:t>
            </a:r>
            <a:r>
              <a:rPr lang="en-CA" altLang="zh-CN" sz="1400" dirty="0">
                <a:solidFill>
                  <a:srgbClr val="374151"/>
                </a:solidFill>
                <a:highlight>
                  <a:srgbClr val="FFFF00"/>
                </a:highlight>
              </a:rPr>
              <a:t> highest </a:t>
            </a:r>
            <a:r>
              <a:rPr lang="en-CA" altLang="zh-CN" sz="1400" dirty="0">
                <a:solidFill>
                  <a:srgbClr val="374151"/>
                </a:solidFill>
              </a:rPr>
              <a:t>amount of #Hashtag</a:t>
            </a:r>
          </a:p>
        </p:txBody>
      </p:sp>
      <p:sp>
        <p:nvSpPr>
          <p:cNvPr id="4" name="标题 6">
            <a:extLst>
              <a:ext uri="{FF2B5EF4-FFF2-40B4-BE49-F238E27FC236}">
                <a16:creationId xmlns:a16="http://schemas.microsoft.com/office/drawing/2014/main" id="{66C06105-9BBF-434C-CEA3-72F53433FF4B}"/>
              </a:ext>
            </a:extLst>
          </p:cNvPr>
          <p:cNvSpPr txBox="1">
            <a:spLocks/>
          </p:cNvSpPr>
          <p:nvPr/>
        </p:nvSpPr>
        <p:spPr>
          <a:xfrm>
            <a:off x="228600" y="209550"/>
            <a:ext cx="7683500" cy="545464"/>
          </a:xfrm>
          <a:prstGeom prst="rect">
            <a:avLst/>
          </a:prstGeom>
        </p:spPr>
        <p:txBody>
          <a:bodyPr vert="horz" lIns="0" tIns="0" rIns="1097280" bIns="0" rtlCol="0" anchor="ctr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altLang="zh-CN" dirty="0"/>
              <a:t>EDA: Top</a:t>
            </a:r>
            <a:r>
              <a:rPr lang="zh-CN" altLang="en-US" dirty="0"/>
              <a:t> </a:t>
            </a:r>
            <a:r>
              <a:rPr lang="en-US" altLang="zh-CN" dirty="0"/>
              <a:t>#Hashtag</a:t>
            </a:r>
            <a:r>
              <a:rPr lang="zh-CN" altLang="en-US" dirty="0"/>
              <a:t> </a:t>
            </a:r>
            <a:r>
              <a:rPr lang="en-CA" altLang="zh-CN" dirty="0"/>
              <a:t>,</a:t>
            </a:r>
            <a:r>
              <a:rPr lang="en-US" altLang="zh-CN" dirty="0"/>
              <a:t>@mention</a:t>
            </a:r>
            <a:r>
              <a:rPr lang="zh-CN" altLang="en-US" dirty="0"/>
              <a:t> </a:t>
            </a:r>
            <a:r>
              <a:rPr lang="en-US" altLang="zh-CN" dirty="0"/>
              <a:t>, Usernames</a:t>
            </a:r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294965-B263-8D59-0C95-85A470850BFA}"/>
              </a:ext>
            </a:extLst>
          </p:cNvPr>
          <p:cNvSpPr txBox="1">
            <a:spLocks/>
          </p:cNvSpPr>
          <p:nvPr/>
        </p:nvSpPr>
        <p:spPr>
          <a:xfrm>
            <a:off x="228600" y="559681"/>
            <a:ext cx="7774969" cy="426859"/>
          </a:xfrm>
          <a:prstGeom prst="rect">
            <a:avLst/>
          </a:prstGeom>
        </p:spPr>
        <p:txBody>
          <a:bodyPr vert="horz" lIns="0" tIns="0" rIns="1097280" bIns="0" rtlCol="0" anchor="ctr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altLang="zh-CN" sz="14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- #Hashtag</a:t>
            </a:r>
            <a:endParaRPr lang="en-US" sz="1400" dirty="0">
              <a:solidFill>
                <a:srgbClr val="37415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21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F0D942-7778-C841-9F5A-1CF02FFE6E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4EA64-C67A-624C-A147-549F97A9164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EF066116-AC2A-2B4E-B1F9-A0B124265808}"/>
              </a:ext>
            </a:extLst>
          </p:cNvPr>
          <p:cNvSpPr/>
          <p:nvPr/>
        </p:nvSpPr>
        <p:spPr>
          <a:xfrm>
            <a:off x="233863" y="2904138"/>
            <a:ext cx="1828800" cy="914400"/>
          </a:xfrm>
          <a:custGeom>
            <a:avLst/>
            <a:gdLst>
              <a:gd name="connsiteX0" fmla="*/ 0 w 1392208"/>
              <a:gd name="connsiteY0" fmla="*/ 0 h 696104"/>
              <a:gd name="connsiteX1" fmla="*/ 1392208 w 1392208"/>
              <a:gd name="connsiteY1" fmla="*/ 0 h 696104"/>
              <a:gd name="connsiteX2" fmla="*/ 1392208 w 1392208"/>
              <a:gd name="connsiteY2" fmla="*/ 696104 h 696104"/>
              <a:gd name="connsiteX3" fmla="*/ 0 w 1392208"/>
              <a:gd name="connsiteY3" fmla="*/ 696104 h 696104"/>
              <a:gd name="connsiteX4" fmla="*/ 0 w 1392208"/>
              <a:gd name="connsiteY4" fmla="*/ 0 h 69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2208" h="696104">
                <a:moveTo>
                  <a:pt x="0" y="0"/>
                </a:moveTo>
                <a:lnTo>
                  <a:pt x="1392208" y="0"/>
                </a:lnTo>
                <a:lnTo>
                  <a:pt x="1392208" y="696104"/>
                </a:lnTo>
                <a:lnTo>
                  <a:pt x="0" y="69610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Introduction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D2440BD-E3B8-F742-8130-DED6FEB7AE0D}"/>
              </a:ext>
            </a:extLst>
          </p:cNvPr>
          <p:cNvSpPr/>
          <p:nvPr/>
        </p:nvSpPr>
        <p:spPr>
          <a:xfrm>
            <a:off x="805363" y="1701847"/>
            <a:ext cx="685800" cy="6858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EC9AFB4-2362-5840-9FF6-316E6626557C}"/>
              </a:ext>
            </a:extLst>
          </p:cNvPr>
          <p:cNvSpPr/>
          <p:nvPr/>
        </p:nvSpPr>
        <p:spPr>
          <a:xfrm>
            <a:off x="462463" y="1816147"/>
            <a:ext cx="1371600" cy="457200"/>
          </a:xfrm>
          <a:custGeom>
            <a:avLst/>
            <a:gdLst>
              <a:gd name="connsiteX0" fmla="*/ 0 w 1313192"/>
              <a:gd name="connsiteY0" fmla="*/ 0 h 420221"/>
              <a:gd name="connsiteX1" fmla="*/ 1313192 w 1313192"/>
              <a:gd name="connsiteY1" fmla="*/ 0 h 420221"/>
              <a:gd name="connsiteX2" fmla="*/ 1313192 w 1313192"/>
              <a:gd name="connsiteY2" fmla="*/ 420221 h 420221"/>
              <a:gd name="connsiteX3" fmla="*/ 0 w 1313192"/>
              <a:gd name="connsiteY3" fmla="*/ 420221 h 420221"/>
              <a:gd name="connsiteX4" fmla="*/ 0 w 1313192"/>
              <a:gd name="connsiteY4" fmla="*/ 0 h 42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192" h="420221">
                <a:moveTo>
                  <a:pt x="0" y="0"/>
                </a:moveTo>
                <a:lnTo>
                  <a:pt x="1313192" y="0"/>
                </a:lnTo>
                <a:lnTo>
                  <a:pt x="1313192" y="420221"/>
                </a:lnTo>
                <a:lnTo>
                  <a:pt x="0" y="4202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sp3d/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050" tIns="19050" rIns="19050" bIns="19050" numCol="1" spcCol="1270" anchor="ctr" anchorCtr="0">
            <a:noAutofit/>
          </a:bodyPr>
          <a:lstStyle/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3284B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Part 1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48263" y="2385237"/>
            <a:ext cx="0" cy="507236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 29">
            <a:extLst>
              <a:ext uri="{FF2B5EF4-FFF2-40B4-BE49-F238E27FC236}">
                <a16:creationId xmlns:a16="http://schemas.microsoft.com/office/drawing/2014/main" id="{2DA28CA0-9E1E-6C48-965A-AB7055BDDB0B}"/>
              </a:ext>
            </a:extLst>
          </p:cNvPr>
          <p:cNvSpPr/>
          <p:nvPr/>
        </p:nvSpPr>
        <p:spPr>
          <a:xfrm>
            <a:off x="2518109" y="2904138"/>
            <a:ext cx="1828800" cy="914400"/>
          </a:xfrm>
          <a:custGeom>
            <a:avLst/>
            <a:gdLst>
              <a:gd name="connsiteX0" fmla="*/ 0 w 1392208"/>
              <a:gd name="connsiteY0" fmla="*/ 0 h 696104"/>
              <a:gd name="connsiteX1" fmla="*/ 1392208 w 1392208"/>
              <a:gd name="connsiteY1" fmla="*/ 0 h 696104"/>
              <a:gd name="connsiteX2" fmla="*/ 1392208 w 1392208"/>
              <a:gd name="connsiteY2" fmla="*/ 696104 h 696104"/>
              <a:gd name="connsiteX3" fmla="*/ 0 w 1392208"/>
              <a:gd name="connsiteY3" fmla="*/ 696104 h 696104"/>
              <a:gd name="connsiteX4" fmla="*/ 0 w 1392208"/>
              <a:gd name="connsiteY4" fmla="*/ 0 h 69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2208" h="696104">
                <a:moveTo>
                  <a:pt x="0" y="0"/>
                </a:moveTo>
                <a:lnTo>
                  <a:pt x="1392208" y="0"/>
                </a:lnTo>
                <a:lnTo>
                  <a:pt x="1392208" y="696104"/>
                </a:lnTo>
                <a:lnTo>
                  <a:pt x="0" y="69610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Manipulation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432509" y="2397607"/>
            <a:ext cx="0" cy="494865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2CBF33EA-3EF7-2549-AA8F-86C40C8A55A6}"/>
              </a:ext>
            </a:extLst>
          </p:cNvPr>
          <p:cNvSpPr/>
          <p:nvPr/>
        </p:nvSpPr>
        <p:spPr>
          <a:xfrm>
            <a:off x="3089609" y="1701847"/>
            <a:ext cx="685800" cy="6858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F17408A8-6442-C747-BF27-95D1D49D8721}"/>
              </a:ext>
            </a:extLst>
          </p:cNvPr>
          <p:cNvSpPr/>
          <p:nvPr/>
        </p:nvSpPr>
        <p:spPr>
          <a:xfrm>
            <a:off x="2746709" y="1816147"/>
            <a:ext cx="1371600" cy="457200"/>
          </a:xfrm>
          <a:custGeom>
            <a:avLst/>
            <a:gdLst>
              <a:gd name="connsiteX0" fmla="*/ 0 w 1313192"/>
              <a:gd name="connsiteY0" fmla="*/ 0 h 420221"/>
              <a:gd name="connsiteX1" fmla="*/ 1313192 w 1313192"/>
              <a:gd name="connsiteY1" fmla="*/ 0 h 420221"/>
              <a:gd name="connsiteX2" fmla="*/ 1313192 w 1313192"/>
              <a:gd name="connsiteY2" fmla="*/ 420221 h 420221"/>
              <a:gd name="connsiteX3" fmla="*/ 0 w 1313192"/>
              <a:gd name="connsiteY3" fmla="*/ 420221 h 420221"/>
              <a:gd name="connsiteX4" fmla="*/ 0 w 1313192"/>
              <a:gd name="connsiteY4" fmla="*/ 0 h 42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192" h="420221">
                <a:moveTo>
                  <a:pt x="0" y="0"/>
                </a:moveTo>
                <a:lnTo>
                  <a:pt x="1313192" y="0"/>
                </a:lnTo>
                <a:lnTo>
                  <a:pt x="1313192" y="420221"/>
                </a:lnTo>
                <a:lnTo>
                  <a:pt x="0" y="4202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sp3d/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050" tIns="19050" rIns="19050" bIns="19050" numCol="1" spcCol="1270" anchor="ctr" anchorCtr="0">
            <a:noAutofit/>
          </a:bodyPr>
          <a:lstStyle/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3284B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Part 2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32129A06-4175-B84D-922F-3CF17CDB3EA8}"/>
              </a:ext>
            </a:extLst>
          </p:cNvPr>
          <p:cNvSpPr/>
          <p:nvPr/>
        </p:nvSpPr>
        <p:spPr>
          <a:xfrm>
            <a:off x="4802355" y="2904138"/>
            <a:ext cx="1828800" cy="914400"/>
          </a:xfrm>
          <a:custGeom>
            <a:avLst/>
            <a:gdLst>
              <a:gd name="connsiteX0" fmla="*/ 0 w 1392208"/>
              <a:gd name="connsiteY0" fmla="*/ 0 h 696104"/>
              <a:gd name="connsiteX1" fmla="*/ 1392208 w 1392208"/>
              <a:gd name="connsiteY1" fmla="*/ 0 h 696104"/>
              <a:gd name="connsiteX2" fmla="*/ 1392208 w 1392208"/>
              <a:gd name="connsiteY2" fmla="*/ 696104 h 696104"/>
              <a:gd name="connsiteX3" fmla="*/ 0 w 1392208"/>
              <a:gd name="connsiteY3" fmla="*/ 696104 h 696104"/>
              <a:gd name="connsiteX4" fmla="*/ 0 w 1392208"/>
              <a:gd name="connsiteY4" fmla="*/ 0 h 69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2208" h="696104">
                <a:moveTo>
                  <a:pt x="0" y="0"/>
                </a:moveTo>
                <a:lnTo>
                  <a:pt x="1392208" y="0"/>
                </a:lnTo>
                <a:lnTo>
                  <a:pt x="1392208" y="696104"/>
                </a:lnTo>
                <a:lnTo>
                  <a:pt x="0" y="69610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Analysis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716755" y="2388193"/>
            <a:ext cx="0" cy="507236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E7D436CA-B4AF-D744-9C27-6BD68032A6E7}"/>
              </a:ext>
            </a:extLst>
          </p:cNvPr>
          <p:cNvSpPr/>
          <p:nvPr/>
        </p:nvSpPr>
        <p:spPr>
          <a:xfrm>
            <a:off x="5373855" y="1701847"/>
            <a:ext cx="685800" cy="6858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EE0F78E9-CA3B-8046-9818-D96CF1218231}"/>
              </a:ext>
            </a:extLst>
          </p:cNvPr>
          <p:cNvSpPr/>
          <p:nvPr/>
        </p:nvSpPr>
        <p:spPr>
          <a:xfrm>
            <a:off x="5030955" y="1816147"/>
            <a:ext cx="1371600" cy="457200"/>
          </a:xfrm>
          <a:custGeom>
            <a:avLst/>
            <a:gdLst>
              <a:gd name="connsiteX0" fmla="*/ 0 w 1313192"/>
              <a:gd name="connsiteY0" fmla="*/ 0 h 420221"/>
              <a:gd name="connsiteX1" fmla="*/ 1313192 w 1313192"/>
              <a:gd name="connsiteY1" fmla="*/ 0 h 420221"/>
              <a:gd name="connsiteX2" fmla="*/ 1313192 w 1313192"/>
              <a:gd name="connsiteY2" fmla="*/ 420221 h 420221"/>
              <a:gd name="connsiteX3" fmla="*/ 0 w 1313192"/>
              <a:gd name="connsiteY3" fmla="*/ 420221 h 420221"/>
              <a:gd name="connsiteX4" fmla="*/ 0 w 1313192"/>
              <a:gd name="connsiteY4" fmla="*/ 0 h 42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192" h="420221">
                <a:moveTo>
                  <a:pt x="0" y="0"/>
                </a:moveTo>
                <a:lnTo>
                  <a:pt x="1313192" y="0"/>
                </a:lnTo>
                <a:lnTo>
                  <a:pt x="1313192" y="420221"/>
                </a:lnTo>
                <a:lnTo>
                  <a:pt x="0" y="4202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sp3d/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050" tIns="19050" rIns="19050" bIns="19050" numCol="1" spcCol="1270" anchor="ctr" anchorCtr="0">
            <a:noAutofit/>
          </a:bodyPr>
          <a:lstStyle/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3284B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Part </a:t>
            </a:r>
            <a:r>
              <a:rPr lang="en-US" sz="1400" b="1" dirty="0">
                <a:solidFill>
                  <a:srgbClr val="13284B">
                    <a:hueOff val="0"/>
                    <a:satOff val="0"/>
                    <a:lumOff val="0"/>
                    <a:alphaOff val="0"/>
                  </a:srgbClr>
                </a:solidFill>
                <a:latin typeface="Arial" panose="020B0604020202020204"/>
              </a:rPr>
              <a:t>3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3284B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AD85B70E-C401-164F-8991-4B0C76AD2665}"/>
              </a:ext>
            </a:extLst>
          </p:cNvPr>
          <p:cNvSpPr/>
          <p:nvPr/>
        </p:nvSpPr>
        <p:spPr>
          <a:xfrm>
            <a:off x="7086600" y="2896724"/>
            <a:ext cx="1828800" cy="914400"/>
          </a:xfrm>
          <a:custGeom>
            <a:avLst/>
            <a:gdLst>
              <a:gd name="connsiteX0" fmla="*/ 0 w 1392208"/>
              <a:gd name="connsiteY0" fmla="*/ 0 h 696104"/>
              <a:gd name="connsiteX1" fmla="*/ 1392208 w 1392208"/>
              <a:gd name="connsiteY1" fmla="*/ 0 h 696104"/>
              <a:gd name="connsiteX2" fmla="*/ 1392208 w 1392208"/>
              <a:gd name="connsiteY2" fmla="*/ 696104 h 696104"/>
              <a:gd name="connsiteX3" fmla="*/ 0 w 1392208"/>
              <a:gd name="connsiteY3" fmla="*/ 696104 h 696104"/>
              <a:gd name="connsiteX4" fmla="*/ 0 w 1392208"/>
              <a:gd name="connsiteY4" fmla="*/ 0 h 69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2208" h="696104">
                <a:moveTo>
                  <a:pt x="0" y="0"/>
                </a:moveTo>
                <a:lnTo>
                  <a:pt x="1392208" y="0"/>
                </a:lnTo>
                <a:lnTo>
                  <a:pt x="1392208" y="696104"/>
                </a:lnTo>
                <a:lnTo>
                  <a:pt x="0" y="69610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Contribution &amp; Innovation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01000" y="2382074"/>
            <a:ext cx="0" cy="507236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14CE9BAC-3BB8-004F-8F8D-31DC871CB900}"/>
              </a:ext>
            </a:extLst>
          </p:cNvPr>
          <p:cNvSpPr/>
          <p:nvPr/>
        </p:nvSpPr>
        <p:spPr>
          <a:xfrm>
            <a:off x="7658100" y="1694433"/>
            <a:ext cx="685800" cy="6858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D3B27583-700E-664A-9EBC-F7E70F2E90B5}"/>
              </a:ext>
            </a:extLst>
          </p:cNvPr>
          <p:cNvSpPr/>
          <p:nvPr/>
        </p:nvSpPr>
        <p:spPr>
          <a:xfrm>
            <a:off x="7315200" y="1808733"/>
            <a:ext cx="1371600" cy="457200"/>
          </a:xfrm>
          <a:custGeom>
            <a:avLst/>
            <a:gdLst>
              <a:gd name="connsiteX0" fmla="*/ 0 w 1313192"/>
              <a:gd name="connsiteY0" fmla="*/ 0 h 420221"/>
              <a:gd name="connsiteX1" fmla="*/ 1313192 w 1313192"/>
              <a:gd name="connsiteY1" fmla="*/ 0 h 420221"/>
              <a:gd name="connsiteX2" fmla="*/ 1313192 w 1313192"/>
              <a:gd name="connsiteY2" fmla="*/ 420221 h 420221"/>
              <a:gd name="connsiteX3" fmla="*/ 0 w 1313192"/>
              <a:gd name="connsiteY3" fmla="*/ 420221 h 420221"/>
              <a:gd name="connsiteX4" fmla="*/ 0 w 1313192"/>
              <a:gd name="connsiteY4" fmla="*/ 0 h 42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192" h="420221">
                <a:moveTo>
                  <a:pt x="0" y="0"/>
                </a:moveTo>
                <a:lnTo>
                  <a:pt x="1313192" y="0"/>
                </a:lnTo>
                <a:lnTo>
                  <a:pt x="1313192" y="420221"/>
                </a:lnTo>
                <a:lnTo>
                  <a:pt x="0" y="42022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sp3d/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050" tIns="19050" rIns="19050" bIns="19050" numCol="1" spcCol="1270" anchor="ctr" anchorCtr="0">
            <a:noAutofit/>
          </a:bodyPr>
          <a:lstStyle/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3284B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Part 4</a:t>
            </a:r>
          </a:p>
        </p:txBody>
      </p:sp>
    </p:spTree>
    <p:extLst>
      <p:ext uri="{BB962C8B-B14F-4D97-AF65-F5344CB8AC3E}">
        <p14:creationId xmlns:p14="http://schemas.microsoft.com/office/powerpoint/2010/main" val="2341148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1C5BD-A6B2-624C-8AF2-39F0A87E53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71" y="1237976"/>
            <a:ext cx="8083194" cy="545464"/>
          </a:xfrm>
        </p:spPr>
        <p:txBody>
          <a:bodyPr/>
          <a:lstStyle/>
          <a:p>
            <a:br>
              <a:rPr lang="en-CA" altLang="zh-CN" b="0" i="0" u="none" strike="noStrike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br>
              <a:rPr lang="en-CA" altLang="zh-CN" dirty="0">
                <a:effectLst/>
              </a:rPr>
            </a:br>
            <a:br>
              <a:rPr lang="en-CA" altLang="zh-CN" b="0" i="0" u="none" strike="noStrike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br>
              <a:rPr lang="en-CA" altLang="zh-CN" b="0" i="0" u="none" strike="noStrike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br>
              <a:rPr lang="en-CA" altLang="zh-CN" b="0" i="0" u="none" strike="noStrike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br>
              <a:rPr lang="en-CA" altLang="zh-CN" dirty="0">
                <a:effectLst/>
              </a:rPr>
            </a:b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DBCDAF-CD20-DE1C-2680-6C780A031257}"/>
              </a:ext>
            </a:extLst>
          </p:cNvPr>
          <p:cNvSpPr txBox="1"/>
          <p:nvPr/>
        </p:nvSpPr>
        <p:spPr>
          <a:xfrm>
            <a:off x="134718" y="4460818"/>
            <a:ext cx="5733886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74151"/>
                </a:solidFill>
                <a:highlight>
                  <a:srgbClr val="FFFF00"/>
                </a:highlight>
              </a:rPr>
              <a:t>@</a:t>
            </a:r>
            <a:r>
              <a:rPr lang="en-CA" altLang="zh-CN" sz="1400" dirty="0">
                <a:solidFill>
                  <a:srgbClr val="374151"/>
                </a:solidFill>
                <a:highlight>
                  <a:srgbClr val="FFFF00"/>
                </a:highlight>
              </a:rPr>
              <a:t>open</a:t>
            </a:r>
            <a:r>
              <a:rPr lang="en-US" altLang="zh-CN" sz="1400" dirty="0">
                <a:solidFill>
                  <a:srgbClr val="374151"/>
                </a:solidFill>
                <a:highlight>
                  <a:srgbClr val="FFFF00"/>
                </a:highlight>
              </a:rPr>
              <a:t>AI </a:t>
            </a:r>
            <a:r>
              <a:rPr lang="en-CA" altLang="zh-CN" sz="1400" dirty="0">
                <a:solidFill>
                  <a:srgbClr val="374151"/>
                </a:solidFill>
              </a:rPr>
              <a:t>got the </a:t>
            </a:r>
            <a:r>
              <a:rPr lang="en-CA" altLang="zh-CN" sz="1400" dirty="0">
                <a:solidFill>
                  <a:srgbClr val="374151"/>
                </a:solidFill>
                <a:highlight>
                  <a:srgbClr val="FFFF00"/>
                </a:highlight>
              </a:rPr>
              <a:t>highest</a:t>
            </a:r>
            <a:r>
              <a:rPr lang="en-CA" altLang="zh-CN" sz="1400" dirty="0">
                <a:solidFill>
                  <a:srgbClr val="374151"/>
                </a:solidFill>
              </a:rPr>
              <a:t> amount of </a:t>
            </a:r>
            <a:r>
              <a:rPr lang="en-US" altLang="zh-CN" sz="1400" dirty="0">
                <a:solidFill>
                  <a:srgbClr val="374151"/>
                </a:solidFill>
              </a:rPr>
              <a:t>@</a:t>
            </a:r>
            <a:r>
              <a:rPr lang="en-CA" altLang="zh-CN" sz="1400" dirty="0">
                <a:solidFill>
                  <a:srgbClr val="374151"/>
                </a:solidFill>
              </a:rPr>
              <a:t>mention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7D16EE-A088-00B9-65A6-A419AC7D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047"/>
            <a:ext cx="7772400" cy="3685985"/>
          </a:xfrm>
          <a:prstGeom prst="rect">
            <a:avLst/>
          </a:prstGeom>
        </p:spPr>
      </p:pic>
      <p:sp>
        <p:nvSpPr>
          <p:cNvPr id="3" name="标题 6">
            <a:extLst>
              <a:ext uri="{FF2B5EF4-FFF2-40B4-BE49-F238E27FC236}">
                <a16:creationId xmlns:a16="http://schemas.microsoft.com/office/drawing/2014/main" id="{BDFA1CC5-63E1-6C0F-9F18-7981D34E0374}"/>
              </a:ext>
            </a:extLst>
          </p:cNvPr>
          <p:cNvSpPr txBox="1">
            <a:spLocks/>
          </p:cNvSpPr>
          <p:nvPr/>
        </p:nvSpPr>
        <p:spPr>
          <a:xfrm>
            <a:off x="228600" y="209550"/>
            <a:ext cx="7683500" cy="545464"/>
          </a:xfrm>
          <a:prstGeom prst="rect">
            <a:avLst/>
          </a:prstGeom>
        </p:spPr>
        <p:txBody>
          <a:bodyPr vert="horz" lIns="0" tIns="0" rIns="1097280" bIns="0" rtlCol="0" anchor="ctr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altLang="zh-CN" dirty="0"/>
              <a:t>EDA: Top</a:t>
            </a:r>
            <a:r>
              <a:rPr lang="zh-CN" altLang="en-US" dirty="0"/>
              <a:t> </a:t>
            </a:r>
            <a:r>
              <a:rPr lang="en-US" altLang="zh-CN" dirty="0"/>
              <a:t>#Hashtag</a:t>
            </a:r>
            <a:r>
              <a:rPr lang="zh-CN" altLang="en-US" dirty="0"/>
              <a:t> </a:t>
            </a:r>
            <a:r>
              <a:rPr lang="en-CA" altLang="zh-CN" dirty="0"/>
              <a:t>,</a:t>
            </a:r>
            <a:r>
              <a:rPr lang="en-US" altLang="zh-CN" dirty="0"/>
              <a:t>@mention</a:t>
            </a:r>
            <a:r>
              <a:rPr lang="zh-CN" altLang="en-US" dirty="0"/>
              <a:t> </a:t>
            </a:r>
            <a:r>
              <a:rPr lang="en-US" altLang="zh-CN" dirty="0"/>
              <a:t>, Usernames</a:t>
            </a:r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D53E4E-D76C-E819-7E6B-6492A70E7BF4}"/>
              </a:ext>
            </a:extLst>
          </p:cNvPr>
          <p:cNvSpPr txBox="1">
            <a:spLocks/>
          </p:cNvSpPr>
          <p:nvPr/>
        </p:nvSpPr>
        <p:spPr>
          <a:xfrm>
            <a:off x="228600" y="559681"/>
            <a:ext cx="7774969" cy="426859"/>
          </a:xfrm>
          <a:prstGeom prst="rect">
            <a:avLst/>
          </a:prstGeom>
        </p:spPr>
        <p:txBody>
          <a:bodyPr vert="horz" lIns="0" tIns="0" rIns="1097280" bIns="0" rtlCol="0" anchor="ctr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sz="14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- @mention</a:t>
            </a:r>
            <a:endParaRPr lang="en-US" sz="1400" dirty="0">
              <a:solidFill>
                <a:srgbClr val="37415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961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1C5BD-A6B2-624C-8AF2-39F0A87E53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71" y="1237976"/>
            <a:ext cx="8083194" cy="545464"/>
          </a:xfrm>
        </p:spPr>
        <p:txBody>
          <a:bodyPr/>
          <a:lstStyle/>
          <a:p>
            <a:br>
              <a:rPr lang="en-CA" altLang="zh-CN" dirty="0">
                <a:effectLst/>
              </a:rPr>
            </a:br>
            <a:br>
              <a:rPr lang="en-CA" altLang="zh-CN" b="0" i="0" u="none" strike="noStrike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br>
              <a:rPr lang="en-CA" altLang="zh-CN" b="0" i="0" u="none" strike="noStrike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br>
              <a:rPr lang="en-CA" altLang="zh-CN" b="0" i="0" u="none" strike="noStrike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br>
              <a:rPr lang="en-CA" altLang="zh-CN" dirty="0">
                <a:effectLst/>
              </a:rPr>
            </a:b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DBCDAF-CD20-DE1C-2680-6C780A031257}"/>
              </a:ext>
            </a:extLst>
          </p:cNvPr>
          <p:cNvSpPr txBox="1"/>
          <p:nvPr/>
        </p:nvSpPr>
        <p:spPr>
          <a:xfrm>
            <a:off x="145576" y="3828919"/>
            <a:ext cx="4455507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374151"/>
                </a:solidFill>
                <a:highlight>
                  <a:srgbClr val="FFFF00"/>
                </a:highlight>
              </a:rPr>
              <a:t>Ben_Ccarter</a:t>
            </a:r>
            <a:r>
              <a:rPr lang="zh-CN" altLang="en-US" sz="1400" dirty="0">
                <a:solidFill>
                  <a:srgbClr val="374151"/>
                </a:solidFill>
                <a:highlight>
                  <a:srgbClr val="FFFF00"/>
                </a:highlight>
              </a:rPr>
              <a:t> </a:t>
            </a:r>
            <a:r>
              <a:rPr lang="en-US" altLang="zh-CN" sz="1400" dirty="0">
                <a:solidFill>
                  <a:srgbClr val="374151"/>
                </a:solidFill>
              </a:rPr>
              <a:t>tweets</a:t>
            </a:r>
            <a:r>
              <a:rPr lang="en-CA" altLang="zh-CN" sz="1400" dirty="0">
                <a:solidFill>
                  <a:srgbClr val="374151"/>
                </a:solidFill>
              </a:rPr>
              <a:t> the </a:t>
            </a:r>
            <a:r>
              <a:rPr lang="en-CA" altLang="zh-CN" sz="1400" dirty="0">
                <a:solidFill>
                  <a:srgbClr val="374151"/>
                </a:solidFill>
                <a:highlight>
                  <a:srgbClr val="FFFF00"/>
                </a:highlight>
              </a:rPr>
              <a:t>highest </a:t>
            </a:r>
            <a:r>
              <a:rPr lang="zh-CN" altLang="en-US" sz="1400" dirty="0">
                <a:solidFill>
                  <a:srgbClr val="374151"/>
                </a:solidFill>
                <a:highlight>
                  <a:srgbClr val="FFFF00"/>
                </a:highlight>
              </a:rPr>
              <a:t>  </a:t>
            </a:r>
            <a:r>
              <a:rPr lang="en-CA" altLang="zh-CN" sz="1400" dirty="0">
                <a:solidFill>
                  <a:srgbClr val="374151"/>
                </a:solidFill>
              </a:rPr>
              <a:t>amount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E18C94-899A-1612-D766-5B954395D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44" y="773110"/>
            <a:ext cx="7772400" cy="30962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BD2674-75F5-2C08-0246-95A90276E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12" y="4190337"/>
            <a:ext cx="974342" cy="9258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95E515B-47E3-D6BF-1014-AFA24BBDC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33" y="4058889"/>
            <a:ext cx="1219435" cy="10430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96D6FA5-FBC8-BA29-B5BC-E64D34C4C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649" y="4133657"/>
            <a:ext cx="1219435" cy="962814"/>
          </a:xfrm>
          <a:prstGeom prst="rect">
            <a:avLst/>
          </a:prstGeom>
        </p:spPr>
      </p:pic>
      <p:sp>
        <p:nvSpPr>
          <p:cNvPr id="13" name="心形 12">
            <a:extLst>
              <a:ext uri="{FF2B5EF4-FFF2-40B4-BE49-F238E27FC236}">
                <a16:creationId xmlns:a16="http://schemas.microsoft.com/office/drawing/2014/main" id="{ED04896E-2C7E-C08F-D620-7894D9017A0C}"/>
              </a:ext>
            </a:extLst>
          </p:cNvPr>
          <p:cNvSpPr/>
          <p:nvPr/>
        </p:nvSpPr>
        <p:spPr>
          <a:xfrm>
            <a:off x="1993187" y="4483982"/>
            <a:ext cx="184934" cy="180485"/>
          </a:xfrm>
          <a:prstGeom prst="hear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kumimoji="1"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心形 13">
            <a:extLst>
              <a:ext uri="{FF2B5EF4-FFF2-40B4-BE49-F238E27FC236}">
                <a16:creationId xmlns:a16="http://schemas.microsoft.com/office/drawing/2014/main" id="{2C65221D-50C2-8220-A072-4677BB4DC76C}"/>
              </a:ext>
            </a:extLst>
          </p:cNvPr>
          <p:cNvSpPr/>
          <p:nvPr/>
        </p:nvSpPr>
        <p:spPr>
          <a:xfrm>
            <a:off x="2280863" y="4494256"/>
            <a:ext cx="184934" cy="180485"/>
          </a:xfrm>
          <a:prstGeom prst="hear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kumimoji="1"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心形 14">
            <a:extLst>
              <a:ext uri="{FF2B5EF4-FFF2-40B4-BE49-F238E27FC236}">
                <a16:creationId xmlns:a16="http://schemas.microsoft.com/office/drawing/2014/main" id="{0096C1D6-D8A6-4EB4-A665-99AD9ACA5D50}"/>
              </a:ext>
            </a:extLst>
          </p:cNvPr>
          <p:cNvSpPr/>
          <p:nvPr/>
        </p:nvSpPr>
        <p:spPr>
          <a:xfrm>
            <a:off x="2617917" y="4483981"/>
            <a:ext cx="184934" cy="180485"/>
          </a:xfrm>
          <a:prstGeom prst="hear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kumimoji="1"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心形 15">
            <a:extLst>
              <a:ext uri="{FF2B5EF4-FFF2-40B4-BE49-F238E27FC236}">
                <a16:creationId xmlns:a16="http://schemas.microsoft.com/office/drawing/2014/main" id="{C5F6D230-27D7-38AB-B228-5C5274C9092C}"/>
              </a:ext>
            </a:extLst>
          </p:cNvPr>
          <p:cNvSpPr/>
          <p:nvPr/>
        </p:nvSpPr>
        <p:spPr>
          <a:xfrm>
            <a:off x="5293160" y="4430009"/>
            <a:ext cx="184934" cy="180485"/>
          </a:xfrm>
          <a:prstGeom prst="hear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kumimoji="1"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心形 16">
            <a:extLst>
              <a:ext uri="{FF2B5EF4-FFF2-40B4-BE49-F238E27FC236}">
                <a16:creationId xmlns:a16="http://schemas.microsoft.com/office/drawing/2014/main" id="{71AB3149-0A7C-AFF6-7652-40D0C2A48D65}"/>
              </a:ext>
            </a:extLst>
          </p:cNvPr>
          <p:cNvSpPr/>
          <p:nvPr/>
        </p:nvSpPr>
        <p:spPr>
          <a:xfrm>
            <a:off x="4954645" y="4430009"/>
            <a:ext cx="184934" cy="180485"/>
          </a:xfrm>
          <a:prstGeom prst="hear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kumimoji="1"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心形 17">
            <a:extLst>
              <a:ext uri="{FF2B5EF4-FFF2-40B4-BE49-F238E27FC236}">
                <a16:creationId xmlns:a16="http://schemas.microsoft.com/office/drawing/2014/main" id="{A0BA286E-E891-A1DA-5E89-827194AC7D82}"/>
              </a:ext>
            </a:extLst>
          </p:cNvPr>
          <p:cNvSpPr/>
          <p:nvPr/>
        </p:nvSpPr>
        <p:spPr>
          <a:xfrm>
            <a:off x="7961675" y="4404013"/>
            <a:ext cx="184934" cy="180485"/>
          </a:xfrm>
          <a:prstGeom prst="hear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kumimoji="1"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0786578-9882-D10C-462A-CD0DBA945134}"/>
              </a:ext>
            </a:extLst>
          </p:cNvPr>
          <p:cNvSpPr txBox="1"/>
          <p:nvPr/>
        </p:nvSpPr>
        <p:spPr>
          <a:xfrm>
            <a:off x="5373384" y="4489807"/>
            <a:ext cx="0" cy="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tIns="91440" bIns="91440" rtlCol="0">
            <a:noAutofit/>
          </a:bodyPr>
          <a:lstStyle/>
          <a:p>
            <a:pPr algn="l"/>
            <a:endParaRPr kumimoji="1" lang="zh-CN" altLang="en-US" sz="1100" dirty="0"/>
          </a:p>
        </p:txBody>
      </p:sp>
      <p:sp>
        <p:nvSpPr>
          <p:cNvPr id="4" name="标题 6">
            <a:extLst>
              <a:ext uri="{FF2B5EF4-FFF2-40B4-BE49-F238E27FC236}">
                <a16:creationId xmlns:a16="http://schemas.microsoft.com/office/drawing/2014/main" id="{2FDB0FD4-1E6F-4FE8-1C43-EACE3905CD65}"/>
              </a:ext>
            </a:extLst>
          </p:cNvPr>
          <p:cNvSpPr txBox="1">
            <a:spLocks/>
          </p:cNvSpPr>
          <p:nvPr/>
        </p:nvSpPr>
        <p:spPr>
          <a:xfrm>
            <a:off x="228600" y="209550"/>
            <a:ext cx="7683500" cy="545464"/>
          </a:xfrm>
          <a:prstGeom prst="rect">
            <a:avLst/>
          </a:prstGeom>
        </p:spPr>
        <p:txBody>
          <a:bodyPr vert="horz" lIns="0" tIns="0" rIns="1097280" bIns="0" rtlCol="0" anchor="ctr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altLang="zh-CN" dirty="0"/>
              <a:t>EDA: Top</a:t>
            </a:r>
            <a:r>
              <a:rPr lang="zh-CN" altLang="en-US" dirty="0"/>
              <a:t> </a:t>
            </a:r>
            <a:r>
              <a:rPr lang="en-US" altLang="zh-CN" dirty="0"/>
              <a:t>#Hashtag</a:t>
            </a:r>
            <a:r>
              <a:rPr lang="zh-CN" altLang="en-US" dirty="0"/>
              <a:t> </a:t>
            </a:r>
            <a:r>
              <a:rPr lang="en-CA" altLang="zh-CN" dirty="0"/>
              <a:t>,</a:t>
            </a:r>
            <a:r>
              <a:rPr lang="en-US" altLang="zh-CN" dirty="0"/>
              <a:t>@mention</a:t>
            </a:r>
            <a:r>
              <a:rPr lang="zh-CN" altLang="en-US" dirty="0"/>
              <a:t> </a:t>
            </a:r>
            <a:r>
              <a:rPr lang="en-US" altLang="zh-CN" dirty="0"/>
              <a:t>, Usernames</a:t>
            </a:r>
            <a:endParaRPr lang="zh-CN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D295C5-B864-574E-97A9-7E884CD93866}"/>
              </a:ext>
            </a:extLst>
          </p:cNvPr>
          <p:cNvSpPr txBox="1">
            <a:spLocks/>
          </p:cNvSpPr>
          <p:nvPr/>
        </p:nvSpPr>
        <p:spPr>
          <a:xfrm>
            <a:off x="228600" y="559681"/>
            <a:ext cx="7774969" cy="426859"/>
          </a:xfrm>
          <a:prstGeom prst="rect">
            <a:avLst/>
          </a:prstGeom>
        </p:spPr>
        <p:txBody>
          <a:bodyPr vert="horz" lIns="0" tIns="0" rIns="1097280" bIns="0" rtlCol="0" anchor="ctr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sz="14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- Usernames</a:t>
            </a:r>
            <a:endParaRPr lang="en-US" sz="1400" dirty="0">
              <a:solidFill>
                <a:srgbClr val="37415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7144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1C5BD-A6B2-624C-8AF2-39F0A87E53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3498"/>
            <a:ext cx="8083194" cy="395168"/>
          </a:xfrm>
        </p:spPr>
        <p:txBody>
          <a:bodyPr/>
          <a:lstStyle/>
          <a:p>
            <a:r>
              <a:rPr lang="en-CA" altLang="zh-CN" sz="14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- Most liked tweets</a:t>
            </a:r>
            <a:endParaRPr lang="en-US" dirty="0">
              <a:latin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C04F01-B332-8F97-02DD-6A5FD93A612A}"/>
              </a:ext>
            </a:extLst>
          </p:cNvPr>
          <p:cNvSpPr txBox="1"/>
          <p:nvPr/>
        </p:nvSpPr>
        <p:spPr>
          <a:xfrm>
            <a:off x="8210978" y="2058042"/>
            <a:ext cx="1657992" cy="1315091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 rtlCol="0">
            <a:noAutofit/>
          </a:bodyPr>
          <a:lstStyle/>
          <a:p>
            <a:pPr algn="l"/>
            <a:endParaRPr lang="zh-CN" altLang="en-US" sz="1400" b="1" dirty="0">
              <a:solidFill>
                <a:schemeClr val="accent6">
                  <a:lumMod val="25000"/>
                </a:schemeClr>
              </a:solidFill>
              <a:highlight>
                <a:srgbClr val="FFFF00"/>
              </a:highlight>
              <a:latin typeface="Söhn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9FC8A5-2FC8-980B-196C-5AB8E3D5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876796"/>
            <a:ext cx="7772400" cy="30193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CC4C74-1D85-23C3-BB3A-AC7F8409BF79}"/>
              </a:ext>
            </a:extLst>
          </p:cNvPr>
          <p:cNvSpPr txBox="1"/>
          <p:nvPr/>
        </p:nvSpPr>
        <p:spPr>
          <a:xfrm>
            <a:off x="4000500" y="3587796"/>
            <a:ext cx="866692" cy="306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tIns="91440" bIns="91440" rtlCol="0">
            <a:noAutofit/>
          </a:bodyPr>
          <a:lstStyle/>
          <a:p>
            <a:pPr algn="l"/>
            <a:r>
              <a:rPr kumimoji="1" lang="en-CA" altLang="zh-CN" sz="900" dirty="0"/>
              <a:t>user name</a:t>
            </a:r>
            <a:endParaRPr kumimoji="1" lang="zh-CN" altLang="en-US" sz="9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E786D0-00AA-8825-DA00-43611847E607}"/>
              </a:ext>
            </a:extLst>
          </p:cNvPr>
          <p:cNvSpPr txBox="1"/>
          <p:nvPr/>
        </p:nvSpPr>
        <p:spPr>
          <a:xfrm>
            <a:off x="133718" y="3861094"/>
            <a:ext cx="523344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74151"/>
                </a:solidFill>
                <a:highlight>
                  <a:srgbClr val="FFFF00"/>
                </a:highlight>
              </a:rPr>
              <a:t>MoistCR1TIal</a:t>
            </a:r>
            <a:r>
              <a:rPr lang="zh-CN" altLang="en-US" sz="1400" dirty="0">
                <a:solidFill>
                  <a:srgbClr val="374151"/>
                </a:solidFill>
                <a:highlight>
                  <a:srgbClr val="FFFF00"/>
                </a:highlight>
              </a:rPr>
              <a:t> </a:t>
            </a:r>
            <a:r>
              <a:rPr lang="en-US" altLang="zh-CN" sz="1400" dirty="0">
                <a:solidFill>
                  <a:srgbClr val="374151"/>
                </a:solidFill>
              </a:rPr>
              <a:t>&amp; </a:t>
            </a:r>
            <a:r>
              <a:rPr lang="en-US" altLang="zh-CN" sz="1400" dirty="0" err="1">
                <a:solidFill>
                  <a:srgbClr val="374151"/>
                </a:solidFill>
                <a:highlight>
                  <a:srgbClr val="FFFF00"/>
                </a:highlight>
              </a:rPr>
              <a:t>Johnvianny</a:t>
            </a:r>
            <a:r>
              <a:rPr lang="en-US" altLang="zh-CN" sz="1400" dirty="0">
                <a:solidFill>
                  <a:srgbClr val="374151"/>
                </a:solidFill>
                <a:highlight>
                  <a:srgbClr val="FFFF00"/>
                </a:highlight>
              </a:rPr>
              <a:t>’ </a:t>
            </a:r>
            <a:r>
              <a:rPr lang="en-US" altLang="zh-CN" sz="1400" dirty="0">
                <a:solidFill>
                  <a:srgbClr val="374151"/>
                </a:solidFill>
              </a:rPr>
              <a:t>tweets</a:t>
            </a:r>
            <a:r>
              <a:rPr lang="en-CA" altLang="zh-CN" sz="1400" dirty="0">
                <a:solidFill>
                  <a:srgbClr val="374151"/>
                </a:solidFill>
              </a:rPr>
              <a:t> got the most like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A290D7-6609-7167-0200-72F1D2D8D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16" y="4198067"/>
            <a:ext cx="995229" cy="822301"/>
          </a:xfrm>
          <a:prstGeom prst="rect">
            <a:avLst/>
          </a:prstGeom>
        </p:spPr>
      </p:pic>
      <p:sp>
        <p:nvSpPr>
          <p:cNvPr id="11" name="笑脸 10">
            <a:extLst>
              <a:ext uri="{FF2B5EF4-FFF2-40B4-BE49-F238E27FC236}">
                <a16:creationId xmlns:a16="http://schemas.microsoft.com/office/drawing/2014/main" id="{805B06FD-7B99-D9E0-3EEF-45ACAC82FE33}"/>
              </a:ext>
            </a:extLst>
          </p:cNvPr>
          <p:cNvSpPr/>
          <p:nvPr/>
        </p:nvSpPr>
        <p:spPr>
          <a:xfrm>
            <a:off x="2106452" y="4539436"/>
            <a:ext cx="229884" cy="217499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kumimoji="1"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笑脸 11">
            <a:extLst>
              <a:ext uri="{FF2B5EF4-FFF2-40B4-BE49-F238E27FC236}">
                <a16:creationId xmlns:a16="http://schemas.microsoft.com/office/drawing/2014/main" id="{899F5617-15FA-7DB2-ED27-37839AF61DF8}"/>
              </a:ext>
            </a:extLst>
          </p:cNvPr>
          <p:cNvSpPr/>
          <p:nvPr/>
        </p:nvSpPr>
        <p:spPr>
          <a:xfrm>
            <a:off x="2495183" y="4539436"/>
            <a:ext cx="229884" cy="217499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kumimoji="1"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笑脸 12">
            <a:extLst>
              <a:ext uri="{FF2B5EF4-FFF2-40B4-BE49-F238E27FC236}">
                <a16:creationId xmlns:a16="http://schemas.microsoft.com/office/drawing/2014/main" id="{6ECE12D7-CE7C-373C-A997-3BD8ACFBCBD8}"/>
              </a:ext>
            </a:extLst>
          </p:cNvPr>
          <p:cNvSpPr/>
          <p:nvPr/>
        </p:nvSpPr>
        <p:spPr>
          <a:xfrm>
            <a:off x="2883914" y="4539436"/>
            <a:ext cx="229884" cy="217499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kumimoji="1" lang="zh-CN" altLang="en-US" sz="1100" dirty="0">
              <a:solidFill>
                <a:schemeClr val="tx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48791ED-60D3-92C3-E011-74A2484B2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549" y="4198067"/>
            <a:ext cx="995229" cy="864461"/>
          </a:xfrm>
          <a:prstGeom prst="rect">
            <a:avLst/>
          </a:prstGeom>
        </p:spPr>
      </p:pic>
      <p:sp>
        <p:nvSpPr>
          <p:cNvPr id="15" name="笑脸 14">
            <a:extLst>
              <a:ext uri="{FF2B5EF4-FFF2-40B4-BE49-F238E27FC236}">
                <a16:creationId xmlns:a16="http://schemas.microsoft.com/office/drawing/2014/main" id="{A7423816-9BBC-A0A6-B8E6-FE855965D70A}"/>
              </a:ext>
            </a:extLst>
          </p:cNvPr>
          <p:cNvSpPr/>
          <p:nvPr/>
        </p:nvSpPr>
        <p:spPr>
          <a:xfrm>
            <a:off x="6395235" y="4472799"/>
            <a:ext cx="229884" cy="217499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kumimoji="1"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笑脸 15">
            <a:extLst>
              <a:ext uri="{FF2B5EF4-FFF2-40B4-BE49-F238E27FC236}">
                <a16:creationId xmlns:a16="http://schemas.microsoft.com/office/drawing/2014/main" id="{D2534176-B654-465B-C24A-296CB36B19EA}"/>
              </a:ext>
            </a:extLst>
          </p:cNvPr>
          <p:cNvSpPr/>
          <p:nvPr/>
        </p:nvSpPr>
        <p:spPr>
          <a:xfrm>
            <a:off x="6846281" y="4472799"/>
            <a:ext cx="229884" cy="217499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kumimoji="1"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笑脸 16">
            <a:extLst>
              <a:ext uri="{FF2B5EF4-FFF2-40B4-BE49-F238E27FC236}">
                <a16:creationId xmlns:a16="http://schemas.microsoft.com/office/drawing/2014/main" id="{A23A80EB-6B47-CE17-B748-79E28ACF5ECB}"/>
              </a:ext>
            </a:extLst>
          </p:cNvPr>
          <p:cNvSpPr/>
          <p:nvPr/>
        </p:nvSpPr>
        <p:spPr>
          <a:xfrm>
            <a:off x="7300857" y="4472799"/>
            <a:ext cx="229884" cy="217499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kumimoji="1"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标题 6">
            <a:extLst>
              <a:ext uri="{FF2B5EF4-FFF2-40B4-BE49-F238E27FC236}">
                <a16:creationId xmlns:a16="http://schemas.microsoft.com/office/drawing/2014/main" id="{DE55E67F-B724-7DFD-345C-6038C979A982}"/>
              </a:ext>
            </a:extLst>
          </p:cNvPr>
          <p:cNvSpPr txBox="1">
            <a:spLocks/>
          </p:cNvSpPr>
          <p:nvPr/>
        </p:nvSpPr>
        <p:spPr>
          <a:xfrm>
            <a:off x="228600" y="209550"/>
            <a:ext cx="8473190" cy="545464"/>
          </a:xfrm>
          <a:prstGeom prst="rect">
            <a:avLst/>
          </a:prstGeom>
        </p:spPr>
        <p:txBody>
          <a:bodyPr vert="horz" lIns="0" tIns="0" rIns="1097280" bIns="0" rtlCol="0" anchor="ctr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altLang="zh-CN" dirty="0"/>
              <a:t>EDA: Most liked tweets &amp; Most influential User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0201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1C5BD-A6B2-624C-8AF2-39F0A87E53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10569"/>
            <a:ext cx="8083194" cy="545464"/>
          </a:xfrm>
        </p:spPr>
        <p:txBody>
          <a:bodyPr/>
          <a:lstStyle/>
          <a:p>
            <a:r>
              <a:rPr lang="en-CA" altLang="zh-CN" sz="14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- Most influential User (</a:t>
            </a:r>
            <a:r>
              <a:rPr lang="en-US" altLang="zh-CN" sz="14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total likes)</a:t>
            </a:r>
            <a:endParaRPr lang="en-US" dirty="0">
              <a:latin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C04F01-B332-8F97-02DD-6A5FD93A612A}"/>
              </a:ext>
            </a:extLst>
          </p:cNvPr>
          <p:cNvSpPr txBox="1"/>
          <p:nvPr/>
        </p:nvSpPr>
        <p:spPr>
          <a:xfrm>
            <a:off x="8210978" y="2058042"/>
            <a:ext cx="1657992" cy="1315091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 rtlCol="0">
            <a:noAutofit/>
          </a:bodyPr>
          <a:lstStyle/>
          <a:p>
            <a:pPr algn="l"/>
            <a:endParaRPr lang="zh-CN" altLang="en-US" sz="1400" b="1" dirty="0">
              <a:solidFill>
                <a:schemeClr val="accent6">
                  <a:lumMod val="25000"/>
                </a:schemeClr>
              </a:solidFill>
              <a:highlight>
                <a:srgbClr val="FFFF00"/>
              </a:highlight>
              <a:latin typeface="Söhne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E2F53F-5675-AD66-97C6-DB1F856A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02" y="962631"/>
            <a:ext cx="5593280" cy="3670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BF70F7F-5C63-C0A8-87D2-120CD389D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038" y="2058042"/>
            <a:ext cx="2236198" cy="198854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D67CF52-4B72-788E-A1C6-1BC61113B811}"/>
              </a:ext>
            </a:extLst>
          </p:cNvPr>
          <p:cNvSpPr txBox="1"/>
          <p:nvPr/>
        </p:nvSpPr>
        <p:spPr>
          <a:xfrm>
            <a:off x="111446" y="4581706"/>
            <a:ext cx="5593280" cy="887367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noAutofit/>
          </a:bodyPr>
          <a:lstStyle>
            <a:defPPr>
              <a:defRPr lang="en-US"/>
            </a:defPPr>
            <a:lvl1pPr>
              <a:defRPr sz="1100" b="1">
                <a:solidFill>
                  <a:srgbClr val="374151"/>
                </a:solidFill>
                <a:latin typeface="Söhne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 dirty="0" err="1">
                <a:highlight>
                  <a:srgbClr val="FFFF00"/>
                </a:highlight>
                <a:latin typeface="+mn-lt"/>
              </a:rPr>
              <a:t>DataChaz’s</a:t>
            </a:r>
            <a:r>
              <a:rPr lang="en-US" altLang="zh-CN" sz="1400" b="0" dirty="0">
                <a:highlight>
                  <a:srgbClr val="FFFF00"/>
                </a:highlight>
                <a:latin typeface="+mn-lt"/>
              </a:rPr>
              <a:t> </a:t>
            </a:r>
            <a:r>
              <a:rPr lang="en-US" altLang="zh-CN" sz="1400" b="0" dirty="0">
                <a:latin typeface="+mn-lt"/>
              </a:rPr>
              <a:t>tweets</a:t>
            </a:r>
            <a:r>
              <a:rPr lang="en-CA" altLang="zh-CN" sz="1400" b="0" dirty="0">
                <a:latin typeface="+mn-lt"/>
              </a:rPr>
              <a:t> about </a:t>
            </a:r>
            <a:r>
              <a:rPr lang="en-CA" altLang="zh-CN" sz="1400" b="0" dirty="0" err="1">
                <a:latin typeface="+mn-lt"/>
              </a:rPr>
              <a:t>Chatgpt</a:t>
            </a:r>
            <a:r>
              <a:rPr lang="en-CA" altLang="zh-CN" sz="1400" b="0" dirty="0">
                <a:latin typeface="+mn-lt"/>
              </a:rPr>
              <a:t> got the most total likes</a:t>
            </a:r>
          </a:p>
          <a:p>
            <a:endParaRPr lang="zh-CN" altLang="en-US" sz="1400" b="0" dirty="0">
              <a:latin typeface="+mn-lt"/>
            </a:endParaRPr>
          </a:p>
        </p:txBody>
      </p:sp>
      <p:sp>
        <p:nvSpPr>
          <p:cNvPr id="3" name="标题 6">
            <a:extLst>
              <a:ext uri="{FF2B5EF4-FFF2-40B4-BE49-F238E27FC236}">
                <a16:creationId xmlns:a16="http://schemas.microsoft.com/office/drawing/2014/main" id="{2CD91223-801C-5EAC-ADFC-6EA2E4831E97}"/>
              </a:ext>
            </a:extLst>
          </p:cNvPr>
          <p:cNvSpPr txBox="1">
            <a:spLocks/>
          </p:cNvSpPr>
          <p:nvPr/>
        </p:nvSpPr>
        <p:spPr>
          <a:xfrm>
            <a:off x="228600" y="209550"/>
            <a:ext cx="8473190" cy="545464"/>
          </a:xfrm>
          <a:prstGeom prst="rect">
            <a:avLst/>
          </a:prstGeom>
        </p:spPr>
        <p:txBody>
          <a:bodyPr vert="horz" lIns="0" tIns="0" rIns="1097280" bIns="0" rtlCol="0" anchor="ctr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altLang="zh-CN" dirty="0"/>
              <a:t>EDA: Most liked tweets &amp; Most influential User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8728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1C5BD-A6B2-624C-8AF2-39F0A87E53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17524"/>
            <a:ext cx="8083194" cy="349851"/>
          </a:xfrm>
        </p:spPr>
        <p:txBody>
          <a:bodyPr/>
          <a:lstStyle/>
          <a:p>
            <a:r>
              <a:rPr lang="en-CA" altLang="zh-CN" sz="14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- Most influential User (</a:t>
            </a:r>
            <a:r>
              <a:rPr lang="en-US" altLang="zh-CN" sz="1400" dirty="0">
                <a:solidFill>
                  <a:srgbClr val="374151"/>
                </a:solidFill>
                <a:latin typeface="+mn-lt"/>
                <a:ea typeface="+mn-ea"/>
                <a:cs typeface="+mn-cs"/>
              </a:rPr>
              <a:t>total retweets)</a:t>
            </a:r>
            <a:endParaRPr lang="en-US" sz="1400" dirty="0">
              <a:latin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C04F01-B332-8F97-02DD-6A5FD93A612A}"/>
              </a:ext>
            </a:extLst>
          </p:cNvPr>
          <p:cNvSpPr txBox="1"/>
          <p:nvPr/>
        </p:nvSpPr>
        <p:spPr>
          <a:xfrm>
            <a:off x="8210978" y="2058042"/>
            <a:ext cx="1657992" cy="1315091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 rtlCol="0">
            <a:noAutofit/>
          </a:bodyPr>
          <a:lstStyle/>
          <a:p>
            <a:pPr algn="l"/>
            <a:endParaRPr lang="zh-CN" altLang="en-US" sz="1400" b="1" dirty="0">
              <a:solidFill>
                <a:schemeClr val="accent6">
                  <a:lumMod val="25000"/>
                </a:schemeClr>
              </a:solidFill>
              <a:highlight>
                <a:srgbClr val="FFFF00"/>
              </a:highlight>
              <a:latin typeface="Söhn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653702-8AE9-3FFF-AEEC-008DC3AB9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57" y="1031097"/>
            <a:ext cx="5365394" cy="3683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8763ED-8E57-F0C3-CC0E-C9DFE38E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064" y="1890445"/>
            <a:ext cx="2676132" cy="225726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67D1208-3E3A-DBAD-1044-B86565A6E77B}"/>
              </a:ext>
            </a:extLst>
          </p:cNvPr>
          <p:cNvSpPr txBox="1"/>
          <p:nvPr/>
        </p:nvSpPr>
        <p:spPr>
          <a:xfrm>
            <a:off x="137710" y="4593431"/>
            <a:ext cx="5775354" cy="544801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374151"/>
                </a:solidFill>
                <a:highlight>
                  <a:srgbClr val="FFFF00"/>
                </a:highlight>
              </a:rPr>
              <a:t>DataChaz’s</a:t>
            </a:r>
            <a:r>
              <a:rPr lang="en-US" altLang="zh-CN" sz="1400" dirty="0">
                <a:solidFill>
                  <a:srgbClr val="374151"/>
                </a:solidFill>
                <a:highlight>
                  <a:srgbClr val="FFFF00"/>
                </a:highlight>
              </a:rPr>
              <a:t> </a:t>
            </a:r>
            <a:r>
              <a:rPr lang="en-US" altLang="zh-CN" sz="1400" dirty="0">
                <a:solidFill>
                  <a:srgbClr val="374151"/>
                </a:solidFill>
              </a:rPr>
              <a:t>tweets</a:t>
            </a:r>
            <a:r>
              <a:rPr lang="en-CA" altLang="zh-CN" sz="1400" dirty="0">
                <a:solidFill>
                  <a:srgbClr val="374151"/>
                </a:solidFill>
              </a:rPr>
              <a:t> about </a:t>
            </a:r>
            <a:r>
              <a:rPr lang="en-CA" altLang="zh-CN" sz="1400" dirty="0" err="1">
                <a:solidFill>
                  <a:srgbClr val="374151"/>
                </a:solidFill>
              </a:rPr>
              <a:t>Chatgpt</a:t>
            </a:r>
            <a:r>
              <a:rPr lang="en-CA" altLang="zh-CN" sz="1400" dirty="0">
                <a:solidFill>
                  <a:srgbClr val="374151"/>
                </a:solidFill>
              </a:rPr>
              <a:t> got the most total</a:t>
            </a:r>
            <a:r>
              <a:rPr lang="zh-CN" altLang="en-US" sz="1400" dirty="0">
                <a:solidFill>
                  <a:srgbClr val="374151"/>
                </a:solidFill>
              </a:rPr>
              <a:t> </a:t>
            </a:r>
            <a:r>
              <a:rPr lang="en-CA" altLang="zh-CN" sz="1400" dirty="0">
                <a:solidFill>
                  <a:srgbClr val="374151"/>
                </a:solidFill>
              </a:rPr>
              <a:t>retweets</a:t>
            </a:r>
          </a:p>
        </p:txBody>
      </p:sp>
      <p:sp>
        <p:nvSpPr>
          <p:cNvPr id="4" name="标题 6">
            <a:extLst>
              <a:ext uri="{FF2B5EF4-FFF2-40B4-BE49-F238E27FC236}">
                <a16:creationId xmlns:a16="http://schemas.microsoft.com/office/drawing/2014/main" id="{B11DAAFE-810F-4DFD-E063-D4F008434C5D}"/>
              </a:ext>
            </a:extLst>
          </p:cNvPr>
          <p:cNvSpPr txBox="1">
            <a:spLocks/>
          </p:cNvSpPr>
          <p:nvPr/>
        </p:nvSpPr>
        <p:spPr>
          <a:xfrm>
            <a:off x="228600" y="209550"/>
            <a:ext cx="8473190" cy="545464"/>
          </a:xfrm>
          <a:prstGeom prst="rect">
            <a:avLst/>
          </a:prstGeom>
        </p:spPr>
        <p:txBody>
          <a:bodyPr vert="horz" lIns="0" tIns="0" rIns="1097280" bIns="0" rtlCol="0" anchor="ctr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altLang="zh-CN" dirty="0"/>
              <a:t>EDA: Most liked tweets &amp; Most influential User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8018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1C5BD-A6B2-624C-8AF2-39F0A87E53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4EA64-C67A-624C-A147-549F97A9164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Analysis: Top Bigrams and Trigrams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76" y="4404160"/>
            <a:ext cx="8997846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Note: </a:t>
            </a:r>
          </a:p>
          <a:p>
            <a:pPr marL="0" marR="0" lvl="0" indent="0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927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We'll exclude 'chat', '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gpt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', '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chatgpt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' from n-grams to get better results focusing on other aspects related to 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ChatGPT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 because those words 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wil</a:t>
            </a:r>
            <a:r>
              <a:rPr lang="en-US" altLang="zh-CN" sz="1050" dirty="0">
                <a:solidFill>
                  <a:srgbClr val="13284B"/>
                </a:solidFill>
                <a:latin typeface="Arial" charset="0"/>
                <a:ea typeface="黑体" panose="02010609060101010101" pitchFamily="49" charset="-122"/>
                <a:cs typeface="Arial" charset="0"/>
              </a:rPr>
              <a:t>l cause extreme values on the following analysis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charset="0"/>
              <a:ea typeface="黑体" panose="02010609060101010101" pitchFamily="49" charset="-122"/>
              <a:cs typeface="Arial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104CD8-6D64-8F54-4FB6-B05919E64AEA}"/>
              </a:ext>
            </a:extLst>
          </p:cNvPr>
          <p:cNvSpPr txBox="1"/>
          <p:nvPr/>
        </p:nvSpPr>
        <p:spPr>
          <a:xfrm>
            <a:off x="228600" y="625602"/>
            <a:ext cx="6988211" cy="310421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927"/>
              </a:buClr>
              <a:buSzTx/>
              <a:buFont typeface="Arial"/>
              <a:buNone/>
              <a:tabLst/>
              <a:defRPr/>
            </a:pPr>
            <a:r>
              <a:rPr lang="en-US" altLang="zh-CN" sz="1400" b="1" dirty="0">
                <a:solidFill>
                  <a:srgbClr val="374151"/>
                </a:solidFill>
              </a:rPr>
              <a:t>-</a:t>
            </a:r>
            <a:r>
              <a:rPr lang="zh-CN" altLang="en-US" sz="1400" b="1" dirty="0">
                <a:solidFill>
                  <a:srgbClr val="374151"/>
                </a:solidFill>
              </a:rPr>
              <a:t> </a:t>
            </a:r>
            <a:r>
              <a:rPr lang="en-US" altLang="zh-CN" sz="1400" b="1" dirty="0">
                <a:solidFill>
                  <a:srgbClr val="374151"/>
                </a:solidFill>
              </a:rPr>
              <a:t>Top 10 bigrams and trigrams which appear most often in the tweet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8690E1-FD93-8FB9-4B38-BC9101982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95" y="1649269"/>
            <a:ext cx="2752725" cy="2019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1CF063-7B37-F77D-E3BB-03D30C65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89" y="1588075"/>
            <a:ext cx="2806208" cy="20045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F8C3A6D-5A4F-3318-5F6F-DEF543C1EF0E}"/>
              </a:ext>
            </a:extLst>
          </p:cNvPr>
          <p:cNvSpPr txBox="1"/>
          <p:nvPr/>
        </p:nvSpPr>
        <p:spPr>
          <a:xfrm>
            <a:off x="641179" y="1155392"/>
            <a:ext cx="2073406" cy="310421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 anchor="ctr">
            <a:noAutofit/>
          </a:bodyPr>
          <a:lstStyle/>
          <a:p>
            <a:pPr algn="ctr"/>
            <a:r>
              <a:rPr lang="en-US" altLang="zh-CN" sz="1400" b="1" dirty="0">
                <a:solidFill>
                  <a:srgbClr val="13294B"/>
                </a:solidFill>
              </a:rPr>
              <a:t>Bigrams</a:t>
            </a:r>
            <a:endParaRPr lang="zh-CN" altLang="en-US" sz="1400" b="1" dirty="0">
              <a:solidFill>
                <a:srgbClr val="13294B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3D2C1A1-680D-CDA4-935E-9CDB881250C3}"/>
              </a:ext>
            </a:extLst>
          </p:cNvPr>
          <p:cNvSpPr txBox="1"/>
          <p:nvPr/>
        </p:nvSpPr>
        <p:spPr>
          <a:xfrm>
            <a:off x="5789440" y="1182847"/>
            <a:ext cx="2073406" cy="310421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 anchor="ctr">
            <a:noAutofit/>
          </a:bodyPr>
          <a:lstStyle/>
          <a:p>
            <a:pPr algn="ctr"/>
            <a:r>
              <a:rPr lang="en-US" altLang="zh-CN" sz="1400" b="1" dirty="0">
                <a:solidFill>
                  <a:srgbClr val="13294B"/>
                </a:solidFill>
              </a:rPr>
              <a:t>Trigrams</a:t>
            </a:r>
            <a:endParaRPr lang="zh-CN" altLang="en-US" sz="1400" b="1" dirty="0">
              <a:solidFill>
                <a:srgbClr val="13294B"/>
              </a:solidFill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7A165A17-68A8-935B-D296-F7D22B9EEB17}"/>
              </a:ext>
            </a:extLst>
          </p:cNvPr>
          <p:cNvSpPr txBox="1"/>
          <p:nvPr/>
        </p:nvSpPr>
        <p:spPr>
          <a:xfrm>
            <a:off x="172386" y="3906398"/>
            <a:ext cx="899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+mn-ea"/>
                <a:cs typeface="+mn-cs"/>
              </a:rPr>
              <a:t>“Artificial</a:t>
            </a:r>
            <a:r>
              <a:rPr lang="en-US" sz="1400" dirty="0">
                <a:solidFill>
                  <a:srgbClr val="13284B"/>
                </a:solidFill>
                <a:highlight>
                  <a:srgbClr val="FFFF00"/>
                </a:highlight>
                <a:latin typeface="Arial" panose="020B0604020202020204"/>
              </a:rPr>
              <a:t> intelligence” </a:t>
            </a:r>
            <a:r>
              <a:rPr lang="en-US" sz="1400" dirty="0">
                <a:solidFill>
                  <a:srgbClr val="13284B"/>
                </a:solidFill>
                <a:latin typeface="Arial" panose="020B0604020202020204"/>
              </a:rPr>
              <a:t>and “large language model” is the </a:t>
            </a:r>
            <a:r>
              <a:rPr lang="en-US" sz="1400" dirty="0">
                <a:solidFill>
                  <a:srgbClr val="13284B"/>
                </a:solidFill>
                <a:highlight>
                  <a:srgbClr val="FFFF00"/>
                </a:highlight>
                <a:latin typeface="Arial" panose="020B0604020202020204"/>
              </a:rPr>
              <a:t>most popular </a:t>
            </a:r>
            <a:r>
              <a:rPr lang="en-US" sz="1400" dirty="0">
                <a:solidFill>
                  <a:srgbClr val="13284B"/>
                </a:solidFill>
                <a:latin typeface="Arial" panose="020B0604020202020204"/>
              </a:rPr>
              <a:t>topics toward </a:t>
            </a:r>
            <a:r>
              <a:rPr lang="en-US" sz="1400" dirty="0" err="1">
                <a:solidFill>
                  <a:srgbClr val="13284B"/>
                </a:solidFill>
                <a:latin typeface="Arial" panose="020B0604020202020204"/>
              </a:rPr>
              <a:t>Chatgpt</a:t>
            </a:r>
            <a:r>
              <a:rPr lang="en-US" sz="1400" dirty="0">
                <a:solidFill>
                  <a:srgbClr val="13284B"/>
                </a:solidFill>
                <a:latin typeface="Arial" panose="020B0604020202020204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920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1C5BD-A6B2-624C-8AF2-39F0A87E53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4EA64-C67A-624C-A147-549F97A9164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Analysis: </a:t>
            </a:r>
            <a:r>
              <a:rPr lang="en-US" dirty="0" err="1"/>
              <a:t>Wordclouds</a:t>
            </a:r>
            <a:r>
              <a:rPr lang="en-US" dirty="0"/>
              <a:t>(unigram)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104CD8-6D64-8F54-4FB6-B05919E64AEA}"/>
              </a:ext>
            </a:extLst>
          </p:cNvPr>
          <p:cNvSpPr txBox="1"/>
          <p:nvPr/>
        </p:nvSpPr>
        <p:spPr>
          <a:xfrm>
            <a:off x="134287" y="602928"/>
            <a:ext cx="8927889" cy="466630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927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- First, we extract the data of 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processed_content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 to a txt file. And then we generate a unigram  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wordcloud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 using tweet logo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D2B7A3-745E-3544-2682-FB883C6E2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075" y="1401392"/>
            <a:ext cx="3451446" cy="2765373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F60763FF-5A30-4454-E57A-7B0BC6137936}"/>
              </a:ext>
            </a:extLst>
          </p:cNvPr>
          <p:cNvSpPr txBox="1"/>
          <p:nvPr/>
        </p:nvSpPr>
        <p:spPr>
          <a:xfrm>
            <a:off x="118047" y="4513590"/>
            <a:ext cx="913650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329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Expect common words like “Chat”, “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329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gpt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329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”, “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329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chatgpt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329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”, we realize that “ human”, “future”, “google”, “learn”, “question”, “answer”, “help”, “ai”, “better”, “artificial intelligence” are the most influential words towards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329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Chatgpt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329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7488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EEB6C29-E686-894D-93D9-71EB06D382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54834" y="4456451"/>
            <a:ext cx="8686800" cy="457200"/>
          </a:xfrm>
          <a:ln>
            <a:noFill/>
          </a:ln>
        </p:spPr>
        <p:txBody>
          <a:bodyPr/>
          <a:lstStyle/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Since tweet is a social media, we will focus on Vader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1AEEDF-EBDD-1544-A30C-DFC14F05DC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4EA64-C67A-624C-A147-549F97A9164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866981"/>
            <a:ext cx="4229099" cy="2127895"/>
          </a:xfrm>
          <a:prstGeom prst="rect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lvl="0" indent="-171450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13284B"/>
                </a:solidFill>
                <a:latin typeface="Arial" panose="020B0604020202020204"/>
              </a:rPr>
              <a:t>Introduction: </a:t>
            </a:r>
            <a:r>
              <a:rPr lang="en-US" sz="1200" dirty="0">
                <a:solidFill>
                  <a:srgbClr val="13284B"/>
                </a:solidFill>
                <a:latin typeface="Arial" panose="020B0604020202020204"/>
              </a:rPr>
              <a:t>rule-based sentiment analysis tool designed specifically for social media text and capable of handling informal language, slang, and emojis</a:t>
            </a:r>
          </a:p>
          <a:p>
            <a:pPr marR="0" lvl="0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solidFill>
                <a:srgbClr val="13284B"/>
              </a:solidFill>
              <a:latin typeface="Arial" panose="020B0604020202020204"/>
            </a:endParaRPr>
          </a:p>
          <a:p>
            <a:pPr marL="171450" marR="0" lvl="0" indent="-171450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13284B"/>
                </a:solidFill>
                <a:latin typeface="Arial" panose="020B0604020202020204"/>
              </a:rPr>
              <a:t>Compound Score: </a:t>
            </a:r>
            <a:r>
              <a:rPr lang="en-US" sz="1200" dirty="0">
                <a:solidFill>
                  <a:srgbClr val="13284B"/>
                </a:solidFill>
                <a:latin typeface="Arial" panose="020B0604020202020204"/>
              </a:rPr>
              <a:t>provides a compound score that represents the overall sentiment polarity of the text, ranging from -1 (negative) to 1 (positive)</a:t>
            </a:r>
          </a:p>
          <a:p>
            <a:pPr marR="0" lvl="0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solidFill>
                <a:srgbClr val="13284B"/>
              </a:solidFill>
              <a:latin typeface="Arial" panose="020B0604020202020204"/>
            </a:endParaRPr>
          </a:p>
          <a:p>
            <a:pPr marL="171450" marR="0" lvl="0" indent="-171450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13284B"/>
                </a:solidFill>
                <a:latin typeface="Arial" panose="020B0604020202020204"/>
              </a:rPr>
              <a:t>Detailed Scores: </a:t>
            </a:r>
            <a:r>
              <a:rPr lang="en-US" sz="1200" dirty="0">
                <a:solidFill>
                  <a:srgbClr val="13284B"/>
                </a:solidFill>
                <a:latin typeface="Arial" panose="020B0604020202020204"/>
              </a:rPr>
              <a:t>provides scores for positive, negative, and neutral sentiment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1286877"/>
            <a:ext cx="4229100" cy="580105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Vader</a:t>
            </a:r>
          </a:p>
        </p:txBody>
      </p:sp>
      <p:sp>
        <p:nvSpPr>
          <p:cNvPr id="8" name="Rectangle 7"/>
          <p:cNvSpPr/>
          <p:nvPr/>
        </p:nvSpPr>
        <p:spPr>
          <a:xfrm>
            <a:off x="4697395" y="1866983"/>
            <a:ext cx="4216787" cy="2127894"/>
          </a:xfrm>
          <a:prstGeom prst="rect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lvl="0" indent="-171450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13284B"/>
                </a:solidFill>
                <a:latin typeface="Arial" panose="020B0604020202020204"/>
              </a:rPr>
              <a:t>Introduction: </a:t>
            </a:r>
            <a:r>
              <a:rPr lang="en-US" sz="1200" dirty="0">
                <a:solidFill>
                  <a:srgbClr val="13284B"/>
                </a:solidFill>
                <a:latin typeface="Arial" panose="020B0604020202020204"/>
              </a:rPr>
              <a:t>general-purpose natural language processing library that includes sentiment analysis capabilities</a:t>
            </a:r>
          </a:p>
          <a:p>
            <a:pPr marR="0" lvl="0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solidFill>
                <a:srgbClr val="13284B"/>
              </a:solidFill>
              <a:latin typeface="Arial" panose="020B0604020202020204"/>
            </a:endParaRPr>
          </a:p>
          <a:p>
            <a:pPr marL="171450" marR="0" lvl="0" indent="-171450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13284B"/>
                </a:solidFill>
                <a:latin typeface="Arial" panose="020B0604020202020204"/>
              </a:rPr>
              <a:t>Polarity Score: </a:t>
            </a:r>
            <a:r>
              <a:rPr lang="en-US" sz="1200" dirty="0">
                <a:solidFill>
                  <a:srgbClr val="13284B"/>
                </a:solidFill>
                <a:latin typeface="Arial" panose="020B0604020202020204"/>
              </a:rPr>
              <a:t>provides a polarity score that measures the sentiment polarity of the text, ranging from -1 (negative) to 1 (positive)</a:t>
            </a:r>
          </a:p>
          <a:p>
            <a:pPr marR="0" lvl="0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solidFill>
                <a:srgbClr val="13284B"/>
              </a:solidFill>
              <a:latin typeface="Arial" panose="020B0604020202020204"/>
            </a:endParaRPr>
          </a:p>
          <a:p>
            <a:pPr marL="171450" marR="0" lvl="0" indent="-171450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13284B"/>
                </a:solidFill>
                <a:latin typeface="Arial" panose="020B0604020202020204"/>
              </a:rPr>
              <a:t>Subjectivity Score: </a:t>
            </a:r>
            <a:r>
              <a:rPr lang="en-US" sz="1200" dirty="0">
                <a:solidFill>
                  <a:srgbClr val="13284B"/>
                </a:solidFill>
                <a:latin typeface="Arial" panose="020B0604020202020204"/>
              </a:rPr>
              <a:t>provides a subjectivity score that measures the degree of subjectivity in the text, ranging from 0 (objective) to 1 (subjective)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95998" y="1286877"/>
            <a:ext cx="4219581" cy="580105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TextBlob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B88426-5C08-6826-D094-FA206F2F372B}"/>
              </a:ext>
            </a:extLst>
          </p:cNvPr>
          <p:cNvSpPr txBox="1"/>
          <p:nvPr/>
        </p:nvSpPr>
        <p:spPr>
          <a:xfrm>
            <a:off x="145530" y="608571"/>
            <a:ext cx="8927889" cy="338201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927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- Introduction about Vader and 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TextBlob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charset="0"/>
              <a:ea typeface="黑体" panose="02010609060101010101" pitchFamily="49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518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1C5BD-A6B2-624C-8AF2-39F0A87E53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4EA64-C67A-624C-A147-549F97A9164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Sentiment Analysis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067" y="4416155"/>
            <a:ext cx="9196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13284B"/>
                </a:solidFill>
                <a:latin typeface="Arial" panose="020B0604020202020204"/>
              </a:rPr>
              <a:t>There is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 obvious emotional preference towards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Chatgpt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according to the first 20 rows when it initially appeared on the website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104CD8-6D64-8F54-4FB6-B05919E64AEA}"/>
              </a:ext>
            </a:extLst>
          </p:cNvPr>
          <p:cNvSpPr txBox="1"/>
          <p:nvPr/>
        </p:nvSpPr>
        <p:spPr>
          <a:xfrm>
            <a:off x="134287" y="622506"/>
            <a:ext cx="8927889" cy="338201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927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- Generated 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varder_polarity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 and 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blob_polarity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 according to sentimental words in the content column</a:t>
            </a:r>
          </a:p>
          <a:p>
            <a:pPr marL="0" marR="0" lvl="0" indent="0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927"/>
              </a:buClr>
              <a:buSzTx/>
              <a:buFont typeface="Arial"/>
              <a:buNone/>
              <a:tabLst/>
              <a:defRPr/>
            </a:pPr>
            <a:endParaRPr lang="en-US" altLang="zh-CN" sz="1400" b="1" dirty="0">
              <a:solidFill>
                <a:srgbClr val="13284B"/>
              </a:solidFill>
              <a:latin typeface="Arial" charset="0"/>
              <a:ea typeface="黑体" panose="02010609060101010101" pitchFamily="49" charset="-122"/>
              <a:cs typeface="Arial" charset="0"/>
            </a:endParaRPr>
          </a:p>
          <a:p>
            <a:pPr marL="0" marR="0" lvl="0" indent="0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927"/>
              </a:buClr>
              <a:buSzTx/>
              <a:buFont typeface="Arial"/>
              <a:buNone/>
              <a:tabLst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charset="0"/>
              <a:ea typeface="黑体" panose="02010609060101010101" pitchFamily="49" charset="-122"/>
              <a:cs typeface="Arial" charset="0"/>
            </a:endParaRPr>
          </a:p>
          <a:p>
            <a:pPr marL="0" marR="0" lvl="0" indent="0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927"/>
              </a:buClr>
              <a:buSzTx/>
              <a:buFont typeface="Arial"/>
              <a:buNone/>
              <a:tabLst/>
              <a:defRPr/>
            </a:pPr>
            <a:endParaRPr lang="en-US" altLang="zh-CN" sz="1400" b="1" dirty="0">
              <a:solidFill>
                <a:srgbClr val="13284B"/>
              </a:solidFill>
              <a:latin typeface="Arial" charset="0"/>
              <a:ea typeface="黑体" panose="02010609060101010101" pitchFamily="49" charset="-122"/>
              <a:cs typeface="Arial" charset="0"/>
            </a:endParaRPr>
          </a:p>
          <a:p>
            <a:pPr marL="0" marR="0" lvl="0" indent="0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927"/>
              </a:buClr>
              <a:buSzTx/>
              <a:buFont typeface="Arial"/>
              <a:buNone/>
              <a:tabLst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charset="0"/>
              <a:ea typeface="黑体" panose="02010609060101010101" pitchFamily="49" charset="-122"/>
              <a:cs typeface="Arial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1DCEA7-6C46-2EB8-2655-92DDFE883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43" y="1388705"/>
            <a:ext cx="8328442" cy="293564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1A9F2AB-A399-4C8D-E195-373A94C48DC2}"/>
              </a:ext>
            </a:extLst>
          </p:cNvPr>
          <p:cNvSpPr/>
          <p:nvPr/>
        </p:nvSpPr>
        <p:spPr>
          <a:xfrm>
            <a:off x="7067862" y="1395130"/>
            <a:ext cx="1753849" cy="2869572"/>
          </a:xfrm>
          <a:prstGeom prst="rect">
            <a:avLst/>
          </a:prstGeom>
          <a:noFill/>
          <a:ln w="28575">
            <a:solidFill>
              <a:srgbClr val="E84A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 sz="11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61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1C5BD-A6B2-624C-8AF2-39F0A87E53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4EA64-C67A-624C-A147-549F97A9164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Sentiment Analysis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941" y="4416155"/>
            <a:ext cx="8997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13284B"/>
                </a:solidFill>
                <a:latin typeface="Arial" panose="020B0604020202020204"/>
              </a:rPr>
              <a:t>Most people have no sentimental preference toward </a:t>
            </a:r>
            <a:r>
              <a:rPr lang="en-US" sz="1400" dirty="0" err="1">
                <a:solidFill>
                  <a:srgbClr val="13284B"/>
                </a:solidFill>
                <a:latin typeface="Arial" panose="020B0604020202020204"/>
              </a:rPr>
              <a:t>Chatgpt</a:t>
            </a:r>
            <a:r>
              <a:rPr lang="en-US" sz="1400" dirty="0">
                <a:solidFill>
                  <a:srgbClr val="13284B"/>
                </a:solidFill>
                <a:latin typeface="Arial" panose="020B0604020202020204"/>
              </a:rPr>
              <a:t>.</a:t>
            </a:r>
          </a:p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Above all,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Chatgpt's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overall sentimental preference is positive.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104CD8-6D64-8F54-4FB6-B05919E64AEA}"/>
              </a:ext>
            </a:extLst>
          </p:cNvPr>
          <p:cNvSpPr txBox="1"/>
          <p:nvPr/>
        </p:nvSpPr>
        <p:spPr>
          <a:xfrm>
            <a:off x="163646" y="573234"/>
            <a:ext cx="8927889" cy="338201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927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ea typeface="黑体" panose="02010609060101010101" pitchFamily="49" charset="-122"/>
                <a:cs typeface="Arial" charset="0"/>
              </a:rPr>
              <a:t>- Then we generate the histogram to see the overall sentimental polarities according to all tweets that include in our dataset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92A2B7-EC17-4139-5BB0-99CEC9140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997" y="1453318"/>
            <a:ext cx="5907183" cy="296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17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95B41-2A07-3C4C-978C-88C8313C3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Problem statement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Dataset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D76A0-5EE9-4641-85F1-C00DB2AB3E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4EA64-C67A-624C-A147-549F97A9164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E84927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E84927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780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 &amp; Innovation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95B41-2A07-3C4C-978C-88C8313C3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571750"/>
            <a:ext cx="7772400" cy="1505575"/>
          </a:xfrm>
        </p:spPr>
        <p:txBody>
          <a:bodyPr/>
          <a:lstStyle/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Contribution 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Innovation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D76A0-5EE9-4641-85F1-C00DB2AB3E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4EA64-C67A-624C-A147-549F97A9164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E84927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E84927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31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A4C7FE-78EE-1B48-89F2-13226B4319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4EA64-C67A-624C-A147-549F97A9164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00D242-1C93-C74F-84B3-6C217C9DC4AF}"/>
              </a:ext>
            </a:extLst>
          </p:cNvPr>
          <p:cNvGrpSpPr/>
          <p:nvPr/>
        </p:nvGrpSpPr>
        <p:grpSpPr>
          <a:xfrm>
            <a:off x="232139" y="971550"/>
            <a:ext cx="8683261" cy="685800"/>
            <a:chOff x="232139" y="1123950"/>
            <a:chExt cx="8683261" cy="685800"/>
          </a:xfrm>
        </p:grpSpPr>
        <p:sp>
          <p:nvSpPr>
            <p:cNvPr id="6" name="Rectangle 5"/>
            <p:cNvSpPr/>
            <p:nvPr/>
          </p:nvSpPr>
          <p:spPr>
            <a:xfrm>
              <a:off x="406502" y="1283970"/>
              <a:ext cx="2643996" cy="36576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Contribution A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32139" y="1283970"/>
              <a:ext cx="365760" cy="36576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65095" y="1123950"/>
              <a:ext cx="5250305" cy="685800"/>
            </a:xfrm>
            <a:prstGeom prst="rect">
              <a:avLst/>
            </a:prstGeom>
            <a:ln w="95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82880" marR="0" lvl="0" indent="-18288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lang="en-US" sz="1200" dirty="0">
                  <a:solidFill>
                    <a:srgbClr val="13284B"/>
                  </a:solidFill>
                  <a:latin typeface="Arial" panose="020B0604020202020204"/>
                </a:rPr>
                <a:t>C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3284B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ollect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3284B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and analyze 500,000 tweets about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3284B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ChatGPT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3284B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, deepens understanding of the big data, and involve data collection from scratch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83F6D-3EEF-6E45-952B-CA18DE15A8BE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3050498" y="1466850"/>
              <a:ext cx="614597" cy="0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881B3-CB03-EC48-9254-08DF08167F99}"/>
              </a:ext>
            </a:extLst>
          </p:cNvPr>
          <p:cNvGrpSpPr/>
          <p:nvPr/>
        </p:nvGrpSpPr>
        <p:grpSpPr>
          <a:xfrm>
            <a:off x="232139" y="1860550"/>
            <a:ext cx="8683261" cy="685800"/>
            <a:chOff x="232139" y="1936750"/>
            <a:chExt cx="8683261" cy="6858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6886F66-9112-D54B-ADE9-32E0DE0FDA56}"/>
                </a:ext>
              </a:extLst>
            </p:cNvPr>
            <p:cNvSpPr/>
            <p:nvPr/>
          </p:nvSpPr>
          <p:spPr>
            <a:xfrm>
              <a:off x="406502" y="2096770"/>
              <a:ext cx="2643996" cy="36576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Contribution B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31DA02B-95C9-E340-B4E9-EBA4C962778F}"/>
                </a:ext>
              </a:extLst>
            </p:cNvPr>
            <p:cNvSpPr/>
            <p:nvPr/>
          </p:nvSpPr>
          <p:spPr>
            <a:xfrm>
              <a:off x="232139" y="2096770"/>
              <a:ext cx="365760" cy="36576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86C447F-354D-BB42-8267-D7F5E25F56C6}"/>
                </a:ext>
              </a:extLst>
            </p:cNvPr>
            <p:cNvSpPr/>
            <p:nvPr/>
          </p:nvSpPr>
          <p:spPr>
            <a:xfrm>
              <a:off x="3665095" y="1936750"/>
              <a:ext cx="5250305" cy="685800"/>
            </a:xfrm>
            <a:prstGeom prst="rect">
              <a:avLst/>
            </a:prstGeom>
            <a:ln w="95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82880" marR="0" lvl="0" indent="-18288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lang="en-US" sz="1200" dirty="0">
                  <a:solidFill>
                    <a:srgbClr val="13284B"/>
                  </a:solidFill>
                  <a:latin typeface="Arial" panose="020B0604020202020204"/>
                </a:rPr>
                <a:t>Use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3284B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data from January to March 2023 to observe popularity trends toward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3284B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Chatgpt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5F7BF4-5841-134A-8DA9-ECE18DED3EFA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3050498" y="2279650"/>
              <a:ext cx="614597" cy="0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2695EA-9E4B-1A42-93B4-CC2EF660F98B}"/>
              </a:ext>
            </a:extLst>
          </p:cNvPr>
          <p:cNvGrpSpPr/>
          <p:nvPr/>
        </p:nvGrpSpPr>
        <p:grpSpPr>
          <a:xfrm>
            <a:off x="232139" y="2749550"/>
            <a:ext cx="8683261" cy="685800"/>
            <a:chOff x="232139" y="2749550"/>
            <a:chExt cx="8683261" cy="6858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7842A6E-C134-A14E-8C34-A08C9D61BC4F}"/>
                </a:ext>
              </a:extLst>
            </p:cNvPr>
            <p:cNvSpPr/>
            <p:nvPr/>
          </p:nvSpPr>
          <p:spPr>
            <a:xfrm>
              <a:off x="406502" y="2909570"/>
              <a:ext cx="2643996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Contribution C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F1B82F8-5B22-C443-A038-985C5B7D29D5}"/>
                </a:ext>
              </a:extLst>
            </p:cNvPr>
            <p:cNvSpPr/>
            <p:nvPr/>
          </p:nvSpPr>
          <p:spPr>
            <a:xfrm>
              <a:off x="232139" y="2909570"/>
              <a:ext cx="365760" cy="36576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3CEAFCC-B013-9649-8395-2BBA1D493A96}"/>
                </a:ext>
              </a:extLst>
            </p:cNvPr>
            <p:cNvSpPr/>
            <p:nvPr/>
          </p:nvSpPr>
          <p:spPr>
            <a:xfrm>
              <a:off x="3665095" y="2749550"/>
              <a:ext cx="5250305" cy="685800"/>
            </a:xfrm>
            <a:prstGeom prst="rect">
              <a:avLst/>
            </a:prstGeom>
            <a:ln w="95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82880" marR="0" lvl="0" indent="-18288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3284B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Unveiling Public opinion, influential users, sentiment analysis, and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3284B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Chatgpt's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3284B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benefits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1B10EE-5F2B-9F43-B592-6AB77C6DD6FF}"/>
                </a:ext>
              </a:extLst>
            </p:cNvPr>
            <p:cNvCxnSpPr>
              <a:cxnSpLocks/>
              <a:stCxn id="36" idx="3"/>
              <a:endCxn id="38" idx="1"/>
            </p:cNvCxnSpPr>
            <p:nvPr/>
          </p:nvCxnSpPr>
          <p:spPr>
            <a:xfrm>
              <a:off x="3050498" y="3092450"/>
              <a:ext cx="614597" cy="0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88DF38-4110-E54A-91A8-D1F0A9089E17}"/>
              </a:ext>
            </a:extLst>
          </p:cNvPr>
          <p:cNvGrpSpPr/>
          <p:nvPr/>
        </p:nvGrpSpPr>
        <p:grpSpPr>
          <a:xfrm>
            <a:off x="232139" y="3638550"/>
            <a:ext cx="8683261" cy="685800"/>
            <a:chOff x="232139" y="3562351"/>
            <a:chExt cx="8683261" cy="6858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BE808DC-6614-0243-A88B-40DA34438CE5}"/>
                </a:ext>
              </a:extLst>
            </p:cNvPr>
            <p:cNvSpPr/>
            <p:nvPr/>
          </p:nvSpPr>
          <p:spPr>
            <a:xfrm>
              <a:off x="406502" y="3722371"/>
              <a:ext cx="2643996" cy="365760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Contribution D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9417E1-349A-7F41-8585-1FE24B5E62A6}"/>
                </a:ext>
              </a:extLst>
            </p:cNvPr>
            <p:cNvSpPr/>
            <p:nvPr/>
          </p:nvSpPr>
          <p:spPr>
            <a:xfrm>
              <a:off x="232139" y="3722371"/>
              <a:ext cx="365760" cy="36576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bg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9F4FAC7-1062-AC43-A187-6840AE73D31A}"/>
                </a:ext>
              </a:extLst>
            </p:cNvPr>
            <p:cNvSpPr/>
            <p:nvPr/>
          </p:nvSpPr>
          <p:spPr>
            <a:xfrm>
              <a:off x="3665095" y="3562351"/>
              <a:ext cx="5250305" cy="685800"/>
            </a:xfrm>
            <a:prstGeom prst="rect">
              <a:avLst/>
            </a:prstGeom>
            <a:ln w="95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82880" marR="0" lvl="0" indent="-18288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lang="en-US" sz="1200" dirty="0">
                  <a:solidFill>
                    <a:srgbClr val="13284B"/>
                  </a:solidFill>
                  <a:latin typeface="Arial" panose="020B0604020202020204"/>
                </a:rPr>
                <a:t>S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3284B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hed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3284B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light on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3284B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Chatgpt's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3284B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role in shaping the future of AI-powered technologies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75F4F69-E028-E749-ABB2-C6A495DDAD12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>
              <a:off x="3050498" y="3905251"/>
              <a:ext cx="614597" cy="0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9792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9B1D2-F679-144E-80EC-F69A52E743B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4EA64-C67A-624C-A147-549F97A9164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Innovation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AE72E3-75E3-234F-9FA1-118EC5DC41AA}"/>
              </a:ext>
            </a:extLst>
          </p:cNvPr>
          <p:cNvGrpSpPr/>
          <p:nvPr/>
        </p:nvGrpSpPr>
        <p:grpSpPr>
          <a:xfrm>
            <a:off x="228600" y="904095"/>
            <a:ext cx="8413230" cy="822960"/>
            <a:chOff x="228600" y="1118974"/>
            <a:chExt cx="4229099" cy="786384"/>
          </a:xfrm>
        </p:grpSpPr>
        <p:sp>
          <p:nvSpPr>
            <p:cNvPr id="5" name="Rectangle 4"/>
            <p:cNvSpPr/>
            <p:nvPr/>
          </p:nvSpPr>
          <p:spPr>
            <a:xfrm>
              <a:off x="773014" y="1118974"/>
              <a:ext cx="3684685" cy="78638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bIns="91440" rtlCol="0" anchor="ctr"/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Topic Modeling with LDA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7678DB7-14E9-694C-A5E3-E2E8E0F43A75}"/>
                </a:ext>
              </a:extLst>
            </p:cNvPr>
            <p:cNvSpPr/>
            <p:nvPr/>
          </p:nvSpPr>
          <p:spPr>
            <a:xfrm>
              <a:off x="228600" y="1118974"/>
              <a:ext cx="544414" cy="786384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schemeClr val="tx1"/>
                  </a:solidFill>
                  <a:latin typeface="Arial" panose="020B0604020202020204"/>
                </a:rPr>
                <a:t>1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21E1B42-7758-9B41-A559-124AB0C06383}"/>
              </a:ext>
            </a:extLst>
          </p:cNvPr>
          <p:cNvGrpSpPr/>
          <p:nvPr/>
        </p:nvGrpSpPr>
        <p:grpSpPr>
          <a:xfrm>
            <a:off x="228600" y="1950575"/>
            <a:ext cx="8413230" cy="822960"/>
            <a:chOff x="228600" y="1118974"/>
            <a:chExt cx="4229099" cy="7863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DB1FA4B-F002-5B43-86DA-3227757066F3}"/>
                </a:ext>
              </a:extLst>
            </p:cNvPr>
            <p:cNvSpPr/>
            <p:nvPr/>
          </p:nvSpPr>
          <p:spPr>
            <a:xfrm>
              <a:off x="773014" y="1118974"/>
              <a:ext cx="3684685" cy="78638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bIns="91440"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Popularity, Timeline, Trends, </a:t>
              </a:r>
              <a:r>
                <a:rPr lang="en-US" sz="1400" b="1" dirty="0">
                  <a:solidFill>
                    <a:srgbClr val="FFFFFF"/>
                  </a:solidFill>
                  <a:latin typeface="Arial" panose="020B0604020202020204"/>
                </a:rPr>
                <a:t>Top influential topics, and Top influential users Modeling with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EDA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D695BA9-C4DE-7845-BB73-E50495254554}"/>
                </a:ext>
              </a:extLst>
            </p:cNvPr>
            <p:cNvSpPr/>
            <p:nvPr/>
          </p:nvSpPr>
          <p:spPr>
            <a:xfrm>
              <a:off x="228600" y="1118974"/>
              <a:ext cx="544414" cy="786384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C6D3CB-E3EA-FD40-836F-FEB32C0B5C27}"/>
              </a:ext>
            </a:extLst>
          </p:cNvPr>
          <p:cNvGrpSpPr/>
          <p:nvPr/>
        </p:nvGrpSpPr>
        <p:grpSpPr>
          <a:xfrm>
            <a:off x="228600" y="2997055"/>
            <a:ext cx="8413230" cy="822960"/>
            <a:chOff x="228600" y="1118974"/>
            <a:chExt cx="4229099" cy="78638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9D46E92-480C-1541-9383-73FA11215E88}"/>
                </a:ext>
              </a:extLst>
            </p:cNvPr>
            <p:cNvSpPr/>
            <p:nvPr/>
          </p:nvSpPr>
          <p:spPr>
            <a:xfrm>
              <a:off x="773014" y="1118974"/>
              <a:ext cx="3684685" cy="78638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bIns="91440"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Contents Text Analysis with RDD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DF4FBF-B229-C648-979B-27EC82A4887D}"/>
                </a:ext>
              </a:extLst>
            </p:cNvPr>
            <p:cNvSpPr/>
            <p:nvPr/>
          </p:nvSpPr>
          <p:spPr>
            <a:xfrm>
              <a:off x="228600" y="1118974"/>
              <a:ext cx="544414" cy="786384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FCA774B-C60D-3D40-AB11-1678C0692926}"/>
              </a:ext>
            </a:extLst>
          </p:cNvPr>
          <p:cNvGrpSpPr/>
          <p:nvPr/>
        </p:nvGrpSpPr>
        <p:grpSpPr>
          <a:xfrm>
            <a:off x="228600" y="4043535"/>
            <a:ext cx="8413230" cy="822960"/>
            <a:chOff x="228600" y="1118974"/>
            <a:chExt cx="4229099" cy="78638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E3F8561-08DF-C347-BC21-633ACB3458C8}"/>
                </a:ext>
              </a:extLst>
            </p:cNvPr>
            <p:cNvSpPr/>
            <p:nvPr/>
          </p:nvSpPr>
          <p:spPr>
            <a:xfrm>
              <a:off x="773014" y="1118974"/>
              <a:ext cx="3684685" cy="78638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bIns="91440"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Sentiment Analysis with Vader &amp;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TextBlob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13C1659-7F0B-8B46-8325-68C1DAC3DFDB}"/>
                </a:ext>
              </a:extLst>
            </p:cNvPr>
            <p:cNvSpPr/>
            <p:nvPr/>
          </p:nvSpPr>
          <p:spPr>
            <a:xfrm>
              <a:off x="228600" y="1118974"/>
              <a:ext cx="544414" cy="786384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8837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60575"/>
            <a:ext cx="7772400" cy="1022350"/>
          </a:xfrm>
        </p:spPr>
        <p:txBody>
          <a:bodyPr/>
          <a:lstStyle/>
          <a:p>
            <a:pPr algn="ctr"/>
            <a:r>
              <a:rPr lang="en-US" sz="6000" dirty="0"/>
              <a:t>Q&amp;A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D76A0-5EE9-4641-85F1-C00DB2AB3E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4EA64-C67A-624C-A147-549F97A9164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E84927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E84927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050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9158-28DA-8448-8098-2C44D947C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40391"/>
            <a:ext cx="8686800" cy="6858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10795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65BCAFB-4CE7-6E01-6CA9-A51D23416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99" y="2760885"/>
            <a:ext cx="1794802" cy="1489753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FA85B4D-D76D-A140-87E9-B290B060E6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err="1">
                <a:highlight>
                  <a:srgbClr val="FFFF00"/>
                </a:highlight>
              </a:rPr>
              <a:t>Techs&amp;Tools</a:t>
            </a:r>
            <a:r>
              <a:rPr lang="en-US" dirty="0">
                <a:highlight>
                  <a:srgbClr val="FFFF00"/>
                </a:highlight>
              </a:rPr>
              <a:t>: </a:t>
            </a:r>
            <a:r>
              <a:rPr lang="en-US" dirty="0" err="1">
                <a:highlight>
                  <a:srgbClr val="FFFF00"/>
                </a:highlight>
              </a:rPr>
              <a:t>Pyspark</a:t>
            </a:r>
            <a:r>
              <a:rPr lang="en-US" dirty="0">
                <a:highlight>
                  <a:srgbClr val="FFFF00"/>
                </a:highlight>
              </a:rPr>
              <a:t>, RDD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1C5BD-A6B2-624C-8AF2-39F0A87E53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4EA64-C67A-624C-A147-549F97A9164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83333" y="1752682"/>
            <a:ext cx="61780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 November 2022, </a:t>
            </a:r>
            <a:r>
              <a:rPr kumimoji="0" lang="en-CA" altLang="zh-CN" sz="1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ChatGPT</a:t>
            </a:r>
            <a:r>
              <a:rPr kumimoji="0" lang="en-CA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was born as a revolutionary platform, quickly gaining immense popularity among millions of users. </a:t>
            </a:r>
          </a:p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CA" altLang="zh-CN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 this project, we analyze the tweets related to </a:t>
            </a:r>
            <a:r>
              <a:rPr kumimoji="0" lang="en-CA" altLang="zh-CN" sz="1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ChatGpt</a:t>
            </a:r>
            <a:r>
              <a:rPr lang="en-CA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to see the public trend and </a:t>
            </a:r>
            <a:r>
              <a:rPr kumimoji="0" lang="en-CA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opinions towards this ground-breaking technology.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1781CC-ED42-8826-83C1-8F80834A0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959" y="3157193"/>
            <a:ext cx="1066800" cy="101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7DD1B8-75A3-0008-644C-C24685CBCE44}"/>
              </a:ext>
            </a:extLst>
          </p:cNvPr>
          <p:cNvSpPr txBox="1"/>
          <p:nvPr/>
        </p:nvSpPr>
        <p:spPr>
          <a:xfrm>
            <a:off x="1548702" y="1109877"/>
            <a:ext cx="458456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/>
              <a:t>What do people say about </a:t>
            </a:r>
            <a:r>
              <a:rPr lang="en-US" b="1" dirty="0" err="1"/>
              <a:t>ChatGpt</a:t>
            </a:r>
            <a:r>
              <a:rPr lang="en-US" b="1" dirty="0"/>
              <a:t>?</a:t>
            </a:r>
          </a:p>
        </p:txBody>
      </p:sp>
      <p:pic>
        <p:nvPicPr>
          <p:cNvPr id="10" name="Graphic 9" descr="Thought outline">
            <a:extLst>
              <a:ext uri="{FF2B5EF4-FFF2-40B4-BE49-F238E27FC236}">
                <a16:creationId xmlns:a16="http://schemas.microsoft.com/office/drawing/2014/main" id="{06C23F1E-95E8-2372-8763-D4BEF0D65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615" y="9101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1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1C5BD-A6B2-624C-8AF2-39F0A87E53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4EA64-C67A-624C-A147-549F97A9164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Introduction 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E656A50-5D6B-8BC5-AE1B-F04DD97BE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17" y="678001"/>
            <a:ext cx="7497566" cy="327236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4797EF7-C646-5A60-2B16-FDC8F0085E0F}"/>
              </a:ext>
            </a:extLst>
          </p:cNvPr>
          <p:cNvSpPr txBox="1"/>
          <p:nvPr/>
        </p:nvSpPr>
        <p:spPr>
          <a:xfrm>
            <a:off x="136132" y="3873357"/>
            <a:ext cx="5596847" cy="1243473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no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CA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Variable explanation: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CA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Date: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 </a:t>
            </a:r>
            <a:r>
              <a:rPr kumimoji="0" lang="en-CA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5F6368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The date and time when the tweet was posted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CA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ID</a:t>
            </a:r>
            <a:r>
              <a:rPr kumimoji="1" lang="en-US" altLang="zh-CN" sz="1100" dirty="0">
                <a:solidFill>
                  <a:srgbClr val="13284B"/>
                </a:solidFill>
                <a:ea typeface="黑体" panose="02010609060101010101" pitchFamily="49" charset="-122"/>
              </a:rPr>
              <a:t>:</a:t>
            </a:r>
            <a:r>
              <a:rPr kumimoji="1" lang="zh-CN" altLang="en-US" sz="1100" dirty="0">
                <a:solidFill>
                  <a:srgbClr val="13284B"/>
                </a:solidFill>
                <a:ea typeface="黑体" panose="02010609060101010101" pitchFamily="49" charset="-122"/>
              </a:rPr>
              <a:t> </a:t>
            </a:r>
            <a:r>
              <a:rPr kumimoji="0" lang="en-CA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5F6368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A unique identifier for each tweet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CA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Content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: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 </a:t>
            </a:r>
            <a:r>
              <a:rPr kumimoji="0" lang="en-CA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5F6368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The text of the tweet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CA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Like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_count: </a:t>
            </a:r>
            <a:r>
              <a:rPr kumimoji="0" lang="en-CA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5F6368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The Twitter username of the person who posted the tweet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CA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Retweet_count</a:t>
            </a:r>
            <a:r>
              <a:rPr kumimoji="1" lang="en-CA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:  </a:t>
            </a:r>
            <a:r>
              <a:rPr kumimoji="0" lang="en-CA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5F6368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The number of times the tweet was retweeted</a:t>
            </a:r>
            <a:endParaRPr kumimoji="1" lang="en-CA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781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95B41-2A07-3C4C-978C-88C8313C3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Data upload and inspection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Data preprocessing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D76A0-5EE9-4641-85F1-C00DB2AB3E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4EA64-C67A-624C-A147-549F97A9164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E84927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E84927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888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1C5BD-A6B2-624C-8AF2-39F0A87E53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4EA64-C67A-624C-A147-549F97A9164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Upload and Inspection: Upload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" y="4476115"/>
            <a:ext cx="9153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13294B"/>
                </a:solidFill>
                <a:latin typeface="Arial" panose="020B0604020202020204"/>
              </a:rPr>
              <a:t>Define the dataset as </a:t>
            </a:r>
            <a:r>
              <a:rPr lang="en-US" sz="1400" dirty="0" err="1">
                <a:solidFill>
                  <a:srgbClr val="13294B"/>
                </a:solidFill>
                <a:latin typeface="Arial" panose="020B0604020202020204"/>
              </a:rPr>
              <a:t>tweet_df</a:t>
            </a:r>
            <a:r>
              <a:rPr lang="en-US" sz="1400" dirty="0">
                <a:solidFill>
                  <a:srgbClr val="13294B"/>
                </a:solidFill>
                <a:latin typeface="Arial" panose="020B0604020202020204"/>
              </a:rPr>
              <a:t>, and select those variables which are related to users’ sentiment toward Twitter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3294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104CD8-6D64-8F54-4FB6-B05919E64AEA}"/>
              </a:ext>
            </a:extLst>
          </p:cNvPr>
          <p:cNvSpPr txBox="1"/>
          <p:nvPr/>
        </p:nvSpPr>
        <p:spPr>
          <a:xfrm>
            <a:off x="268794" y="702376"/>
            <a:ext cx="8297426" cy="835022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927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t>- Twitter_Jan_Mar.csv: This dataset from Kaggle contains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t>500k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t> </a:t>
            </a:r>
            <a:r>
              <a:rPr kumimoji="0" lang="en-US" altLang="zh-CN" sz="1400" i="0" u="none" strike="noStrike" kern="1200" cap="none" spc="0" normalizeH="0" baseline="0" noProof="0" dirty="0" err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t>ChatGPT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t>-related Tweets including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t>keywords(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t>chatgpt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t>, chat 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t>gpt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t>) #hashtags 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t>and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t>@mentions 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t>about </a:t>
            </a:r>
            <a:r>
              <a:rPr kumimoji="0" lang="en-US" altLang="zh-CN" sz="1400" i="0" u="none" strike="noStrike" kern="1200" cap="none" spc="0" normalizeH="0" baseline="0" noProof="0" dirty="0" err="1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t>ChatGPT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t>. And the timeline is from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t>Jan 2023 to Mar 2023.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B3A1924-B71D-02C4-B442-F38A47C49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5" y="1586825"/>
            <a:ext cx="8888702" cy="266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39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1C5BD-A6B2-624C-8AF2-39F0A87E53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4EA64-C67A-624C-A147-549F97A9164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Upload and Inspectio</a:t>
            </a:r>
            <a:r>
              <a:rPr lang="en-US" altLang="zh-CN" dirty="0"/>
              <a:t>n: Upload </a:t>
            </a:r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104CD8-6D64-8F54-4FB6-B05919E64AEA}"/>
              </a:ext>
            </a:extLst>
          </p:cNvPr>
          <p:cNvSpPr txBox="1"/>
          <p:nvPr/>
        </p:nvSpPr>
        <p:spPr>
          <a:xfrm>
            <a:off x="228600" y="643452"/>
            <a:ext cx="6499254" cy="338201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927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ea typeface="黑体" panose="02010609060101010101" pitchFamily="49" charset="-122"/>
                <a:cs typeface="Arial" charset="0"/>
              </a:rPr>
              <a:t>-</a:t>
            </a:r>
            <a:r>
              <a:rPr lang="en-US" altLang="zh-CN" sz="1400" b="1" dirty="0">
                <a:solidFill>
                  <a:srgbClr val="374151"/>
                </a:solidFill>
              </a:rPr>
              <a:t>Drop missing values and put data into spark data frame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7592CD-1923-C4B9-5C4B-18F17ADD3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55" y="2301614"/>
            <a:ext cx="1857375" cy="1409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10AD748-D8A6-4CF1-EF54-2242FEFD3A30}"/>
              </a:ext>
            </a:extLst>
          </p:cNvPr>
          <p:cNvSpPr txBox="1"/>
          <p:nvPr/>
        </p:nvSpPr>
        <p:spPr>
          <a:xfrm>
            <a:off x="741310" y="1686393"/>
            <a:ext cx="1798820" cy="307777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noAutofit/>
          </a:bodyPr>
          <a:lstStyle/>
          <a:p>
            <a:pPr algn="l"/>
            <a:r>
              <a:rPr lang="en-US" altLang="zh-CN" sz="1200" b="1" dirty="0">
                <a:solidFill>
                  <a:srgbClr val="13294B"/>
                </a:solidFill>
              </a:rPr>
              <a:t>Check missing values</a:t>
            </a:r>
            <a:endParaRPr lang="zh-CN" altLang="en-US" sz="1200" b="1" dirty="0">
              <a:solidFill>
                <a:srgbClr val="13294B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DFD3AD0-5832-971F-5965-47CE3D9B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218" y="2164492"/>
            <a:ext cx="5803612" cy="173370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97FCB18-8262-7433-1570-3FB375BD84B0}"/>
              </a:ext>
            </a:extLst>
          </p:cNvPr>
          <p:cNvSpPr txBox="1"/>
          <p:nvPr/>
        </p:nvSpPr>
        <p:spPr>
          <a:xfrm>
            <a:off x="4814425" y="1686392"/>
            <a:ext cx="3092889" cy="307777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noAutofit/>
          </a:bodyPr>
          <a:lstStyle/>
          <a:p>
            <a:pPr algn="l"/>
            <a:r>
              <a:rPr lang="en-US" altLang="zh-CN" sz="1200" b="1" dirty="0"/>
              <a:t>Drop NA and put into spark data frame</a:t>
            </a:r>
            <a:endParaRPr lang="zh-CN" altLang="en-US" sz="1200" b="1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C3EAB55E-C67B-4DD1-B465-31ED92C0E8E9}"/>
              </a:ext>
            </a:extLst>
          </p:cNvPr>
          <p:cNvSpPr/>
          <p:nvPr/>
        </p:nvSpPr>
        <p:spPr>
          <a:xfrm>
            <a:off x="2803161" y="1761345"/>
            <a:ext cx="1654540" cy="210339"/>
          </a:xfrm>
          <a:prstGeom prst="rightArrow">
            <a:avLst/>
          </a:prstGeom>
          <a:solidFill>
            <a:srgbClr val="E84A2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272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1C5BD-A6B2-624C-8AF2-39F0A87E53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4EA64-C67A-624C-A147-549F97A9164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3284B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Upload and Inspection: Inspection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104CD8-6D64-8F54-4FB6-B05919E64AEA}"/>
              </a:ext>
            </a:extLst>
          </p:cNvPr>
          <p:cNvSpPr txBox="1"/>
          <p:nvPr/>
        </p:nvSpPr>
        <p:spPr>
          <a:xfrm>
            <a:off x="228600" y="664912"/>
            <a:ext cx="6788426" cy="338201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927"/>
              </a:buClr>
              <a:buSzTx/>
              <a:buFont typeface="Arial"/>
              <a:buNone/>
              <a:tabLst/>
              <a:defRPr/>
            </a:pPr>
            <a:r>
              <a:rPr lang="en-US" altLang="zh-CN" sz="1400" b="1" dirty="0">
                <a:solidFill>
                  <a:srgbClr val="374151"/>
                </a:solidFill>
              </a:rPr>
              <a:t>- Explore the data attributes, data summary, and table schema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E89AB0-7533-53FD-A92A-38C018E45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0148"/>
            <a:ext cx="3234757" cy="13454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FC4F30-8AAC-3F94-2B12-05E902CE1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866" y="1931819"/>
            <a:ext cx="5891134" cy="12088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F5F0CAF-C9DA-97B4-2903-3865A832E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774712"/>
            <a:ext cx="3612629" cy="75067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6D0B99C-508A-49EE-8073-BD6A492712AC}"/>
              </a:ext>
            </a:extLst>
          </p:cNvPr>
          <p:cNvSpPr txBox="1"/>
          <p:nvPr/>
        </p:nvSpPr>
        <p:spPr>
          <a:xfrm>
            <a:off x="913777" y="3580889"/>
            <a:ext cx="1813809" cy="210766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 anchor="ctr">
            <a:noAutofit/>
          </a:bodyPr>
          <a:lstStyle/>
          <a:p>
            <a:pPr algn="ctr"/>
            <a:r>
              <a:rPr lang="en-US" altLang="zh-CN" sz="1200" b="1" dirty="0"/>
              <a:t>Unique Values</a:t>
            </a:r>
            <a:endParaRPr lang="zh-CN" altLang="en-US" sz="12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49F30ED-34BA-5AFB-8317-15BF0F214EC8}"/>
              </a:ext>
            </a:extLst>
          </p:cNvPr>
          <p:cNvSpPr txBox="1"/>
          <p:nvPr/>
        </p:nvSpPr>
        <p:spPr>
          <a:xfrm>
            <a:off x="5374912" y="1721053"/>
            <a:ext cx="1813809" cy="210766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 anchor="ctr">
            <a:noAutofit/>
          </a:bodyPr>
          <a:lstStyle/>
          <a:p>
            <a:pPr algn="ctr"/>
            <a:r>
              <a:rPr lang="en-US" altLang="zh-CN" sz="1200" b="1" dirty="0"/>
              <a:t>Data Summary</a:t>
            </a:r>
            <a:endParaRPr lang="zh-CN" altLang="en-US" sz="12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F0FB298-1340-5C60-A07F-CB44F9880BCE}"/>
              </a:ext>
            </a:extLst>
          </p:cNvPr>
          <p:cNvSpPr txBox="1"/>
          <p:nvPr/>
        </p:nvSpPr>
        <p:spPr>
          <a:xfrm>
            <a:off x="862873" y="1873453"/>
            <a:ext cx="1813809" cy="210766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 anchor="ctr">
            <a:noAutofit/>
          </a:bodyPr>
          <a:lstStyle/>
          <a:p>
            <a:pPr algn="ctr"/>
            <a:r>
              <a:rPr lang="en-US" altLang="zh-CN" sz="1200" b="1" dirty="0"/>
              <a:t>Data Schema</a:t>
            </a:r>
            <a:endParaRPr lang="zh-CN" altLang="en-US" sz="1200" b="1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75E92F9-33B1-C1D0-B0FA-E152B332C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122" y="3791655"/>
            <a:ext cx="3612629" cy="66814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787344A-6F8F-5BA5-4AD7-7AF13E00EFBD}"/>
              </a:ext>
            </a:extLst>
          </p:cNvPr>
          <p:cNvSpPr txBox="1"/>
          <p:nvPr/>
        </p:nvSpPr>
        <p:spPr>
          <a:xfrm>
            <a:off x="4909593" y="3553783"/>
            <a:ext cx="3452108" cy="237872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 anchor="ctr">
            <a:noAutofit/>
          </a:bodyPr>
          <a:lstStyle/>
          <a:p>
            <a:pPr algn="ctr"/>
            <a:r>
              <a:rPr lang="en-US" altLang="zh-CN" sz="1200" b="1" dirty="0"/>
              <a:t>Rows of Dataset and Average Tweet Length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7759850"/>
      </p:ext>
    </p:extLst>
  </p:cSld>
  <p:clrMapOvr>
    <a:masterClrMapping/>
  </p:clrMapOvr>
</p:sld>
</file>

<file path=ppt/theme/theme1.xml><?xml version="1.0" encoding="utf-8"?>
<a:theme xmlns:a="http://schemas.openxmlformats.org/drawingml/2006/main" name="Illinois Business Consulting (Spring 2018)">
  <a:themeElements>
    <a:clrScheme name="IBC (Fall 2018)">
      <a:dk1>
        <a:srgbClr val="13284B"/>
      </a:dk1>
      <a:lt1>
        <a:srgbClr val="FFFFFF"/>
      </a:lt1>
      <a:dk2>
        <a:srgbClr val="13284B"/>
      </a:dk2>
      <a:lt2>
        <a:srgbClr val="FFFFFF"/>
      </a:lt2>
      <a:accent1>
        <a:srgbClr val="13284B"/>
      </a:accent1>
      <a:accent2>
        <a:srgbClr val="E84927"/>
      </a:accent2>
      <a:accent3>
        <a:srgbClr val="336FCA"/>
      </a:accent3>
      <a:accent4>
        <a:srgbClr val="838383"/>
      </a:accent4>
      <a:accent5>
        <a:srgbClr val="ADADAD"/>
      </a:accent5>
      <a:accent6>
        <a:srgbClr val="D6D6D6"/>
      </a:accent6>
      <a:hlink>
        <a:srgbClr val="E84927"/>
      </a:hlink>
      <a:folHlink>
        <a:srgbClr val="E8492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100" dirty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tx1"/>
          </a:solidFill>
        </a:ln>
      </a:spPr>
      <a:bodyPr wrap="square" tIns="91440" bIns="91440" rtlCol="0">
        <a:noAutofit/>
      </a:bodyPr>
      <a:lstStyle>
        <a:defPPr algn="l">
          <a:defRPr sz="11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P20_Brinks1_IBC Slide Template" id="{6B2D47C8-1EDA-744D-8DFE-CD4027FC248E}" vid="{C5A7380D-1222-EA44-9449-B11D47382C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BC (Fall 2018)">
    <a:dk1>
      <a:srgbClr val="13284B"/>
    </a:dk1>
    <a:lt1>
      <a:srgbClr val="FFFFFF"/>
    </a:lt1>
    <a:dk2>
      <a:srgbClr val="13284B"/>
    </a:dk2>
    <a:lt2>
      <a:srgbClr val="FFFFFF"/>
    </a:lt2>
    <a:accent1>
      <a:srgbClr val="13284B"/>
    </a:accent1>
    <a:accent2>
      <a:srgbClr val="E84927"/>
    </a:accent2>
    <a:accent3>
      <a:srgbClr val="336FCA"/>
    </a:accent3>
    <a:accent4>
      <a:srgbClr val="838383"/>
    </a:accent4>
    <a:accent5>
      <a:srgbClr val="ADADAD"/>
    </a:accent5>
    <a:accent6>
      <a:srgbClr val="D6D6D6"/>
    </a:accent6>
    <a:hlink>
      <a:srgbClr val="E84927"/>
    </a:hlink>
    <a:folHlink>
      <a:srgbClr val="E8492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69617B7D4AC64FBF6D7E897B5D76EF" ma:contentTypeVersion="4" ma:contentTypeDescription="Create a new document." ma:contentTypeScope="" ma:versionID="9bd389844c7a9aa8c3c79bcd0ac3a530">
  <xsd:schema xmlns:xsd="http://www.w3.org/2001/XMLSchema" xmlns:xs="http://www.w3.org/2001/XMLSchema" xmlns:p="http://schemas.microsoft.com/office/2006/metadata/properties" xmlns:ns2="b01357b4-46cf-4185-9599-1f8e92b14869" xmlns:ns3="6bfb4611-a31d-40b1-8612-6e32a06c4484" targetNamespace="http://schemas.microsoft.com/office/2006/metadata/properties" ma:root="true" ma:fieldsID="0e1b494dcb2db627d6b0d5f1b810d326" ns2:_="" ns3:_="">
    <xsd:import namespace="b01357b4-46cf-4185-9599-1f8e92b14869"/>
    <xsd:import namespace="6bfb4611-a31d-40b1-8612-6e32a06c44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1357b4-46cf-4185-9599-1f8e92b148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fb4611-a31d-40b1-8612-6e32a06c448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1AE8B9-FAB2-48DA-A644-9B889F5C5E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8082DD-1211-4172-83CC-263BC09E7EAC}">
  <ds:schemaRefs>
    <ds:schemaRef ds:uri="http://purl.org/dc/dcmitype/"/>
    <ds:schemaRef ds:uri="6bfb4611-a31d-40b1-8612-6e32a06c4484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b01357b4-46cf-4185-9599-1f8e92b14869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26B9632-F6B8-4723-8AA6-13AE09D4B9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1357b4-46cf-4185-9599-1f8e92b14869"/>
    <ds:schemaRef ds:uri="6bfb4611-a31d-40b1-8612-6e32a06c44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Illinois Business Consulting (Spring 2018)</Template>
  <TotalTime>623</TotalTime>
  <Words>1454</Words>
  <Application>Microsoft Office PowerPoint</Application>
  <PresentationFormat>On-screen Show (16:9)</PresentationFormat>
  <Paragraphs>204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Söhne</vt:lpstr>
      <vt:lpstr>Arial</vt:lpstr>
      <vt:lpstr>Courier New</vt:lpstr>
      <vt:lpstr>Roboto</vt:lpstr>
      <vt:lpstr>Times New Roman</vt:lpstr>
      <vt:lpstr>Wingdings</vt:lpstr>
      <vt:lpstr>Illinois Business Consulting (Spring 2018)</vt:lpstr>
      <vt:lpstr>Text Analysis of ChatGpt  on Twitter </vt:lpstr>
      <vt:lpstr>Contents</vt:lpstr>
      <vt:lpstr>Introduction</vt:lpstr>
      <vt:lpstr>Problem Statement</vt:lpstr>
      <vt:lpstr>Dataset Introduction  </vt:lpstr>
      <vt:lpstr>Data Manipulation</vt:lpstr>
      <vt:lpstr>Data Upload and Inspection: Upload</vt:lpstr>
      <vt:lpstr>Data Upload and Inspection: Upload </vt:lpstr>
      <vt:lpstr>Data Upload and Inspection: Inspection</vt:lpstr>
      <vt:lpstr>Data Preprocessing</vt:lpstr>
      <vt:lpstr>Data Preprocessing</vt:lpstr>
      <vt:lpstr>Data Analysis</vt:lpstr>
      <vt:lpstr>- Top 10000 most liked tweets to find hidden topics and themes. (Top10)</vt:lpstr>
      <vt:lpstr>- Divide the corpus into 10 topics</vt:lpstr>
      <vt:lpstr>- Popularity : explore the relationship between likes &amp;Re-tweets (likes&lt;=2000, Re tweet&lt;=500)</vt:lpstr>
      <vt:lpstr>- Timeline : Tweets/day - Three month(Jan,Feb,Mar) timeline</vt:lpstr>
      <vt:lpstr>EDA:  Trends (Popularity, Timeline)</vt:lpstr>
      <vt:lpstr>EDA:  Trends (Popularity, Timeline)</vt:lpstr>
      <vt:lpstr>  </vt:lpstr>
      <vt:lpstr>      </vt:lpstr>
      <vt:lpstr>     </vt:lpstr>
      <vt:lpstr>- Most liked tweets</vt:lpstr>
      <vt:lpstr>- Most influential User (total likes)</vt:lpstr>
      <vt:lpstr>- Most influential User (total retweets)</vt:lpstr>
      <vt:lpstr>Text Analysis: Top Bigrams and Trigrams</vt:lpstr>
      <vt:lpstr>Text Analysis: Wordclouds(unigram)</vt:lpstr>
      <vt:lpstr>Sentiment Analysis</vt:lpstr>
      <vt:lpstr> Sentiment Analysis </vt:lpstr>
      <vt:lpstr> Sentiment Analysis </vt:lpstr>
      <vt:lpstr>Contribution &amp; Innovation</vt:lpstr>
      <vt:lpstr>Contribution</vt:lpstr>
      <vt:lpstr>Innovation</vt:lpstr>
      <vt:lpstr>Q&amp;A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1</dc:title>
  <dc:creator>Melanie Ji</dc:creator>
  <cp:lastModifiedBy>Xiying Zhao</cp:lastModifiedBy>
  <cp:revision>18</cp:revision>
  <dcterms:created xsi:type="dcterms:W3CDTF">2021-03-14T18:17:03Z</dcterms:created>
  <dcterms:modified xsi:type="dcterms:W3CDTF">2023-04-27T16:12:06Z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0x0101002869617B7D4AC64FBF6D7E897B5D76EF</vt:lpwstr>
  </property>
</Properties>
</file>